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73" r:id="rId10"/>
    <p:sldId id="264" r:id="rId11"/>
    <p:sldId id="274" r:id="rId12"/>
    <p:sldId id="265" r:id="rId13"/>
    <p:sldId id="275" r:id="rId14"/>
    <p:sldId id="266" r:id="rId15"/>
    <p:sldId id="276" r:id="rId16"/>
    <p:sldId id="267" r:id="rId17"/>
    <p:sldId id="277" r:id="rId18"/>
    <p:sldId id="268" r:id="rId19"/>
    <p:sldId id="269" r:id="rId20"/>
    <p:sldId id="270" r:id="rId21"/>
    <p:sldId id="271" r:id="rId22"/>
    <p:sldId id="27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33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497" autoAdjust="0"/>
    <p:restoredTop sz="94660"/>
  </p:normalViewPr>
  <p:slideViewPr>
    <p:cSldViewPr snapToGrid="0">
      <p:cViewPr>
        <p:scale>
          <a:sx n="75" d="100"/>
          <a:sy n="75" d="100"/>
        </p:scale>
        <p:origin x="43" y="2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6DB84-C9A9-4BC0-AAE5-34C3397A42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C6B15DA-396E-4252-8086-7C6BE56D38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0C9F0D9-4CD9-4884-95FE-B7A8A42C3EA1}"/>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5" name="Footer Placeholder 4">
            <a:extLst>
              <a:ext uri="{FF2B5EF4-FFF2-40B4-BE49-F238E27FC236}">
                <a16:creationId xmlns:a16="http://schemas.microsoft.com/office/drawing/2014/main" id="{173A51C5-2750-4FBF-A919-B881EC61F7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08E5A7D-4B4F-495F-9394-45F7269FC496}"/>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938193002"/>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C68C7-5F86-480E-A85C-A9222946F81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8227D7A-94B9-4FE2-8C02-689081E386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221C99-5ED7-4AD2-8B41-BD73DF0774FD}"/>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5" name="Footer Placeholder 4">
            <a:extLst>
              <a:ext uri="{FF2B5EF4-FFF2-40B4-BE49-F238E27FC236}">
                <a16:creationId xmlns:a16="http://schemas.microsoft.com/office/drawing/2014/main" id="{12F97985-F3DF-4FE2-901C-77051AC72F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DBA81A-F86F-431C-B9F5-E9D5A767F6E7}"/>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1418465879"/>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EE9294-09F2-4F9B-88DE-7767F5538D7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C6D9F08-84C5-401F-A2CC-DFD40F6F3B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7025E8-A221-448C-B597-308F6117B86D}"/>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5" name="Footer Placeholder 4">
            <a:extLst>
              <a:ext uri="{FF2B5EF4-FFF2-40B4-BE49-F238E27FC236}">
                <a16:creationId xmlns:a16="http://schemas.microsoft.com/office/drawing/2014/main" id="{574DAC37-1816-4430-8AB0-FFB3E054828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699EFF-C4A9-4996-86E7-BC84F77DE042}"/>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2949997280"/>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3FEEF-6E4F-4862-88B4-A8927649B09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36E2401-D602-4422-9F5A-ECD7154B63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037CAA2-DE72-43EB-A548-95ECB9DB9453}"/>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5" name="Footer Placeholder 4">
            <a:extLst>
              <a:ext uri="{FF2B5EF4-FFF2-40B4-BE49-F238E27FC236}">
                <a16:creationId xmlns:a16="http://schemas.microsoft.com/office/drawing/2014/main" id="{548E420E-0EE8-4509-9A52-36AC0D7CCD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052D940-1652-4065-8E3B-BFA6B9E83B17}"/>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739686994"/>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C47AB-CA90-4AE1-BCAF-DBC22ACCF5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51ED338-8797-4D40-B1E7-3E041EA990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54AD97-DD3B-4595-82CC-613482EC6FCA}"/>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5" name="Footer Placeholder 4">
            <a:extLst>
              <a:ext uri="{FF2B5EF4-FFF2-40B4-BE49-F238E27FC236}">
                <a16:creationId xmlns:a16="http://schemas.microsoft.com/office/drawing/2014/main" id="{B78AA56C-5980-47A2-965A-4743554FD4A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5B75822-AD5D-42E9-95EA-A4F4D2A434C7}"/>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2594834539"/>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99782-5997-4876-BBA9-4E3EB5674D0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9C4C70D-CA9E-4492-8238-481AF0CAE2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65649D4-BB2B-4DDD-AEC3-D590381EDF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999E23F-6E67-471B-8E83-6967A47C9EF0}"/>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6" name="Footer Placeholder 5">
            <a:extLst>
              <a:ext uri="{FF2B5EF4-FFF2-40B4-BE49-F238E27FC236}">
                <a16:creationId xmlns:a16="http://schemas.microsoft.com/office/drawing/2014/main" id="{B453CF92-12B7-4FEC-9023-F69597E175C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6A08A22-BEBE-464D-A4F5-94201D8CDB2B}"/>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3124761237"/>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14449-C705-4AF2-BAF8-4E91AAB2A75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3BBB80C-FF30-405E-8157-6B633517CE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02A37B-6EBE-4EEB-9799-9A62EC513BC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5F33346-2A4B-486E-AAF1-AA7FD2C475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E7809F-79C1-4AD0-8A54-21C0698F14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91FC2DC-579D-470E-892C-6381BBDBD9CF}"/>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8" name="Footer Placeholder 7">
            <a:extLst>
              <a:ext uri="{FF2B5EF4-FFF2-40B4-BE49-F238E27FC236}">
                <a16:creationId xmlns:a16="http://schemas.microsoft.com/office/drawing/2014/main" id="{59EC5E06-45DB-4471-BE7B-10B8D03714A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6BFD358-FBFF-4224-B18D-D9284F19F5CC}"/>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801037048"/>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24FD7-2A2E-41F4-BF28-5BD7AC79847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1AA9006-3858-4C14-9F08-EE282402DF64}"/>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4" name="Footer Placeholder 3">
            <a:extLst>
              <a:ext uri="{FF2B5EF4-FFF2-40B4-BE49-F238E27FC236}">
                <a16:creationId xmlns:a16="http://schemas.microsoft.com/office/drawing/2014/main" id="{049D916C-AB07-47A2-99F6-179B5B51C1C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86777BC-AC9C-452B-A51E-E1EDBBE50B6C}"/>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2973149400"/>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A14C70-C221-447C-8FCF-029AA22022FA}"/>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3" name="Footer Placeholder 2">
            <a:extLst>
              <a:ext uri="{FF2B5EF4-FFF2-40B4-BE49-F238E27FC236}">
                <a16:creationId xmlns:a16="http://schemas.microsoft.com/office/drawing/2014/main" id="{DE287D45-F01E-4D82-8700-628C3D0EA60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EDB77F2-7DB3-4612-A5AE-7403A451A9CF}"/>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2948200826"/>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A9383-799B-44ED-9071-0A048D9639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3F7652B-F11D-4ECD-8CA3-F8FD0D3E58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051286E-2AB1-4527-8A9A-EFDF3FB9CE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36EE3B-34C7-4870-A64F-A87A3A3CBC85}"/>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6" name="Footer Placeholder 5">
            <a:extLst>
              <a:ext uri="{FF2B5EF4-FFF2-40B4-BE49-F238E27FC236}">
                <a16:creationId xmlns:a16="http://schemas.microsoft.com/office/drawing/2014/main" id="{38F1F5FF-C486-4F82-BB05-F3D42EE66A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661B2E5-CCA2-4CF8-9EA9-412F9708D2CC}"/>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3459611338"/>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2E39B-D3FB-4E08-8C6E-C49677080F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E4613BF-E927-4D39-9E88-B57A3C1BD3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3AAFFFA-3BC3-4B6D-801D-08A7609BBB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644F14-5558-4AF6-8830-2CD859E6B816}"/>
              </a:ext>
            </a:extLst>
          </p:cNvPr>
          <p:cNvSpPr>
            <a:spLocks noGrp="1"/>
          </p:cNvSpPr>
          <p:nvPr>
            <p:ph type="dt" sz="half" idx="10"/>
          </p:nvPr>
        </p:nvSpPr>
        <p:spPr/>
        <p:txBody>
          <a:bodyPr/>
          <a:lstStyle/>
          <a:p>
            <a:fld id="{A3B2A5AA-B630-40FD-BC11-73CFA090EC96}" type="datetimeFigureOut">
              <a:rPr lang="en-IN" smtClean="0"/>
              <a:t>03-03-2024</a:t>
            </a:fld>
            <a:endParaRPr lang="en-IN"/>
          </a:p>
        </p:txBody>
      </p:sp>
      <p:sp>
        <p:nvSpPr>
          <p:cNvPr id="6" name="Footer Placeholder 5">
            <a:extLst>
              <a:ext uri="{FF2B5EF4-FFF2-40B4-BE49-F238E27FC236}">
                <a16:creationId xmlns:a16="http://schemas.microsoft.com/office/drawing/2014/main" id="{7D5C9347-3234-4AF4-A820-2AF8FCD89A8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99EA9B2-81D6-4082-B759-70DEA90E3AAF}"/>
              </a:ext>
            </a:extLst>
          </p:cNvPr>
          <p:cNvSpPr>
            <a:spLocks noGrp="1"/>
          </p:cNvSpPr>
          <p:nvPr>
            <p:ph type="sldNum" sz="quarter" idx="12"/>
          </p:nvPr>
        </p:nvSpPr>
        <p:spPr/>
        <p:txBody>
          <a:bodyPr/>
          <a:lstStyle/>
          <a:p>
            <a:fld id="{7EF22ED3-EACB-4BF4-85E4-0DEADBBC0A44}" type="slidenum">
              <a:rPr lang="en-IN" smtClean="0"/>
              <a:t>‹#›</a:t>
            </a:fld>
            <a:endParaRPr lang="en-IN"/>
          </a:p>
        </p:txBody>
      </p:sp>
    </p:spTree>
    <p:extLst>
      <p:ext uri="{BB962C8B-B14F-4D97-AF65-F5344CB8AC3E}">
        <p14:creationId xmlns:p14="http://schemas.microsoft.com/office/powerpoint/2010/main" val="2188228789"/>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074192-1BE7-41AB-B5AE-CA6B49A116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F1317EC-28A6-42D1-AFDE-1DC72E5AB8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B6F62F-3761-49C2-9C34-226063FC77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B2A5AA-B630-40FD-BC11-73CFA090EC96}" type="datetimeFigureOut">
              <a:rPr lang="en-IN" smtClean="0"/>
              <a:t>03-03-2024</a:t>
            </a:fld>
            <a:endParaRPr lang="en-IN"/>
          </a:p>
        </p:txBody>
      </p:sp>
      <p:sp>
        <p:nvSpPr>
          <p:cNvPr id="5" name="Footer Placeholder 4">
            <a:extLst>
              <a:ext uri="{FF2B5EF4-FFF2-40B4-BE49-F238E27FC236}">
                <a16:creationId xmlns:a16="http://schemas.microsoft.com/office/drawing/2014/main" id="{D571545F-EA2C-443E-8B17-576015F79A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C4D7489-5160-4210-A1E1-42BAFE2236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F22ED3-EACB-4BF4-85E4-0DEADBBC0A44}" type="slidenum">
              <a:rPr lang="en-IN" smtClean="0"/>
              <a:t>‹#›</a:t>
            </a:fld>
            <a:endParaRPr lang="en-IN"/>
          </a:p>
        </p:txBody>
      </p:sp>
    </p:spTree>
    <p:extLst>
      <p:ext uri="{BB962C8B-B14F-4D97-AF65-F5344CB8AC3E}">
        <p14:creationId xmlns:p14="http://schemas.microsoft.com/office/powerpoint/2010/main" val="261561907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spd="med">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D4DD363E-F310-4D68-AFC1-A8FFEA5985EC}"/>
              </a:ext>
            </a:extLst>
          </p:cNvPr>
          <p:cNvSpPr/>
          <p:nvPr/>
        </p:nvSpPr>
        <p:spPr>
          <a:xfrm>
            <a:off x="8101012" y="338137"/>
            <a:ext cx="3633789" cy="4377937"/>
          </a:xfrm>
          <a:custGeom>
            <a:avLst/>
            <a:gdLst>
              <a:gd name="connsiteX0" fmla="*/ 2116933 w 3633789"/>
              <a:gd name="connsiteY0" fmla="*/ 3804053 h 4377937"/>
              <a:gd name="connsiteX1" fmla="*/ 2390777 w 3633789"/>
              <a:gd name="connsiteY1" fmla="*/ 4090995 h 4377937"/>
              <a:gd name="connsiteX2" fmla="*/ 2116933 w 3633789"/>
              <a:gd name="connsiteY2" fmla="*/ 4377937 h 4377937"/>
              <a:gd name="connsiteX3" fmla="*/ 1843089 w 3633789"/>
              <a:gd name="connsiteY3" fmla="*/ 4090995 h 4377937"/>
              <a:gd name="connsiteX4" fmla="*/ 2116933 w 3633789"/>
              <a:gd name="connsiteY4" fmla="*/ 3804053 h 4377937"/>
              <a:gd name="connsiteX5" fmla="*/ 2709864 w 3633789"/>
              <a:gd name="connsiteY5" fmla="*/ 2759871 h 4377937"/>
              <a:gd name="connsiteX6" fmla="*/ 3109914 w 3633789"/>
              <a:gd name="connsiteY6" fmla="*/ 3175400 h 4377937"/>
              <a:gd name="connsiteX7" fmla="*/ 2709864 w 3633789"/>
              <a:gd name="connsiteY7" fmla="*/ 3590929 h 4377937"/>
              <a:gd name="connsiteX8" fmla="*/ 2309814 w 3633789"/>
              <a:gd name="connsiteY8" fmla="*/ 3175400 h 4377937"/>
              <a:gd name="connsiteX9" fmla="*/ 2709864 w 3633789"/>
              <a:gd name="connsiteY9" fmla="*/ 2759871 h 4377937"/>
              <a:gd name="connsiteX10" fmla="*/ 1131094 w 3633789"/>
              <a:gd name="connsiteY10" fmla="*/ 2428880 h 4377937"/>
              <a:gd name="connsiteX11" fmla="*/ 1924051 w 3633789"/>
              <a:gd name="connsiteY11" fmla="*/ 3175401 h 4377937"/>
              <a:gd name="connsiteX12" fmla="*/ 1131094 w 3633789"/>
              <a:gd name="connsiteY12" fmla="*/ 3921922 h 4377937"/>
              <a:gd name="connsiteX13" fmla="*/ 338137 w 3633789"/>
              <a:gd name="connsiteY13" fmla="*/ 3175401 h 4377937"/>
              <a:gd name="connsiteX14" fmla="*/ 1131094 w 3633789"/>
              <a:gd name="connsiteY14" fmla="*/ 2428880 h 4377937"/>
              <a:gd name="connsiteX15" fmla="*/ 476250 w 3633789"/>
              <a:gd name="connsiteY15" fmla="*/ 1231106 h 4377937"/>
              <a:gd name="connsiteX16" fmla="*/ 952500 w 3633789"/>
              <a:gd name="connsiteY16" fmla="*/ 1745456 h 4377937"/>
              <a:gd name="connsiteX17" fmla="*/ 476250 w 3633789"/>
              <a:gd name="connsiteY17" fmla="*/ 2259806 h 4377937"/>
              <a:gd name="connsiteX18" fmla="*/ 0 w 3633789"/>
              <a:gd name="connsiteY18" fmla="*/ 1745456 h 4377937"/>
              <a:gd name="connsiteX19" fmla="*/ 476250 w 3633789"/>
              <a:gd name="connsiteY19" fmla="*/ 1231106 h 4377937"/>
              <a:gd name="connsiteX20" fmla="*/ 681038 w 3633789"/>
              <a:gd name="connsiteY20" fmla="*/ 608409 h 4377937"/>
              <a:gd name="connsiteX21" fmla="*/ 852488 w 3633789"/>
              <a:gd name="connsiteY21" fmla="*/ 784622 h 4377937"/>
              <a:gd name="connsiteX22" fmla="*/ 681038 w 3633789"/>
              <a:gd name="connsiteY22" fmla="*/ 960835 h 4377937"/>
              <a:gd name="connsiteX23" fmla="*/ 509588 w 3633789"/>
              <a:gd name="connsiteY23" fmla="*/ 784622 h 4377937"/>
              <a:gd name="connsiteX24" fmla="*/ 681038 w 3633789"/>
              <a:gd name="connsiteY24" fmla="*/ 608409 h 4377937"/>
              <a:gd name="connsiteX25" fmla="*/ 2466976 w 3633789"/>
              <a:gd name="connsiteY25" fmla="*/ 0 h 4377937"/>
              <a:gd name="connsiteX26" fmla="*/ 3633789 w 3633789"/>
              <a:gd name="connsiteY26" fmla="*/ 1231107 h 4377937"/>
              <a:gd name="connsiteX27" fmla="*/ 2466976 w 3633789"/>
              <a:gd name="connsiteY27" fmla="*/ 2462214 h 4377937"/>
              <a:gd name="connsiteX28" fmla="*/ 1300163 w 3633789"/>
              <a:gd name="connsiteY28" fmla="*/ 1231107 h 4377937"/>
              <a:gd name="connsiteX29" fmla="*/ 2466976 w 3633789"/>
              <a:gd name="connsiteY29" fmla="*/ 0 h 437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633789" h="4377937">
                <a:moveTo>
                  <a:pt x="2116933" y="3804053"/>
                </a:moveTo>
                <a:cubicBezTo>
                  <a:pt x="2268173" y="3804053"/>
                  <a:pt x="2390777" y="3932521"/>
                  <a:pt x="2390777" y="4090995"/>
                </a:cubicBezTo>
                <a:cubicBezTo>
                  <a:pt x="2390777" y="4249469"/>
                  <a:pt x="2268173" y="4377937"/>
                  <a:pt x="2116933" y="4377937"/>
                </a:cubicBezTo>
                <a:cubicBezTo>
                  <a:pt x="1965693" y="4377937"/>
                  <a:pt x="1843089" y="4249469"/>
                  <a:pt x="1843089" y="4090995"/>
                </a:cubicBezTo>
                <a:cubicBezTo>
                  <a:pt x="1843089" y="3932521"/>
                  <a:pt x="1965693" y="3804053"/>
                  <a:pt x="2116933" y="3804053"/>
                </a:cubicBezTo>
                <a:close/>
                <a:moveTo>
                  <a:pt x="2709864" y="2759871"/>
                </a:moveTo>
                <a:cubicBezTo>
                  <a:pt x="2930806" y="2759871"/>
                  <a:pt x="3109914" y="2945910"/>
                  <a:pt x="3109914" y="3175400"/>
                </a:cubicBezTo>
                <a:cubicBezTo>
                  <a:pt x="3109914" y="3404890"/>
                  <a:pt x="2930806" y="3590929"/>
                  <a:pt x="2709864" y="3590929"/>
                </a:cubicBezTo>
                <a:cubicBezTo>
                  <a:pt x="2488922" y="3590929"/>
                  <a:pt x="2309814" y="3404890"/>
                  <a:pt x="2309814" y="3175400"/>
                </a:cubicBezTo>
                <a:cubicBezTo>
                  <a:pt x="2309814" y="2945910"/>
                  <a:pt x="2488922" y="2759871"/>
                  <a:pt x="2709864" y="2759871"/>
                </a:cubicBezTo>
                <a:close/>
                <a:moveTo>
                  <a:pt x="1131094" y="2428880"/>
                </a:moveTo>
                <a:cubicBezTo>
                  <a:pt x="1569032" y="2428880"/>
                  <a:pt x="1924051" y="2763109"/>
                  <a:pt x="1924051" y="3175401"/>
                </a:cubicBezTo>
                <a:cubicBezTo>
                  <a:pt x="1924051" y="3587693"/>
                  <a:pt x="1569032" y="3921922"/>
                  <a:pt x="1131094" y="3921922"/>
                </a:cubicBezTo>
                <a:cubicBezTo>
                  <a:pt x="693156" y="3921922"/>
                  <a:pt x="338137" y="3587693"/>
                  <a:pt x="338137" y="3175401"/>
                </a:cubicBezTo>
                <a:cubicBezTo>
                  <a:pt x="338137" y="2763109"/>
                  <a:pt x="693156" y="2428880"/>
                  <a:pt x="1131094" y="2428880"/>
                </a:cubicBezTo>
                <a:close/>
                <a:moveTo>
                  <a:pt x="476250" y="1231106"/>
                </a:moveTo>
                <a:cubicBezTo>
                  <a:pt x="739276" y="1231106"/>
                  <a:pt x="952500" y="1461388"/>
                  <a:pt x="952500" y="1745456"/>
                </a:cubicBezTo>
                <a:cubicBezTo>
                  <a:pt x="952500" y="2029524"/>
                  <a:pt x="739276" y="2259806"/>
                  <a:pt x="476250" y="2259806"/>
                </a:cubicBezTo>
                <a:cubicBezTo>
                  <a:pt x="213224" y="2259806"/>
                  <a:pt x="0" y="2029524"/>
                  <a:pt x="0" y="1745456"/>
                </a:cubicBezTo>
                <a:cubicBezTo>
                  <a:pt x="0" y="1461388"/>
                  <a:pt x="213224" y="1231106"/>
                  <a:pt x="476250" y="1231106"/>
                </a:cubicBezTo>
                <a:close/>
                <a:moveTo>
                  <a:pt x="681038" y="608409"/>
                </a:moveTo>
                <a:cubicBezTo>
                  <a:pt x="775727" y="608409"/>
                  <a:pt x="852488" y="687302"/>
                  <a:pt x="852488" y="784622"/>
                </a:cubicBezTo>
                <a:cubicBezTo>
                  <a:pt x="852488" y="881942"/>
                  <a:pt x="775727" y="960835"/>
                  <a:pt x="681038" y="960835"/>
                </a:cubicBezTo>
                <a:cubicBezTo>
                  <a:pt x="586349" y="960835"/>
                  <a:pt x="509588" y="881942"/>
                  <a:pt x="509588" y="784622"/>
                </a:cubicBezTo>
                <a:cubicBezTo>
                  <a:pt x="509588" y="687302"/>
                  <a:pt x="586349" y="608409"/>
                  <a:pt x="681038" y="608409"/>
                </a:cubicBezTo>
                <a:close/>
                <a:moveTo>
                  <a:pt x="2466976" y="0"/>
                </a:moveTo>
                <a:cubicBezTo>
                  <a:pt x="3111389" y="0"/>
                  <a:pt x="3633789" y="551185"/>
                  <a:pt x="3633789" y="1231107"/>
                </a:cubicBezTo>
                <a:cubicBezTo>
                  <a:pt x="3633789" y="1911029"/>
                  <a:pt x="3111389" y="2462214"/>
                  <a:pt x="2466976" y="2462214"/>
                </a:cubicBezTo>
                <a:cubicBezTo>
                  <a:pt x="1822563" y="2462214"/>
                  <a:pt x="1300163" y="1911029"/>
                  <a:pt x="1300163" y="1231107"/>
                </a:cubicBezTo>
                <a:cubicBezTo>
                  <a:pt x="1300163" y="551185"/>
                  <a:pt x="1822563" y="0"/>
                  <a:pt x="2466976" y="0"/>
                </a:cubicBezTo>
                <a:close/>
              </a:path>
            </a:pathLst>
          </a:cu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9" name="TextBox 18">
            <a:extLst>
              <a:ext uri="{FF2B5EF4-FFF2-40B4-BE49-F238E27FC236}">
                <a16:creationId xmlns:a16="http://schemas.microsoft.com/office/drawing/2014/main" id="{18E1A26F-E551-4546-B256-5F8B6C787625}"/>
              </a:ext>
            </a:extLst>
          </p:cNvPr>
          <p:cNvSpPr txBox="1"/>
          <p:nvPr/>
        </p:nvSpPr>
        <p:spPr>
          <a:xfrm>
            <a:off x="1528763" y="1448395"/>
            <a:ext cx="4829175" cy="923330"/>
          </a:xfrm>
          <a:prstGeom prst="rect">
            <a:avLst/>
          </a:prstGeom>
          <a:noFill/>
        </p:spPr>
        <p:txBody>
          <a:bodyPr wrap="square">
            <a:spAutoFit/>
          </a:bodyPr>
          <a:lstStyle/>
          <a:p>
            <a:r>
              <a:rPr lang="en-US" sz="3600" b="1" i="0" u="none" strike="noStrike" dirty="0">
                <a:solidFill>
                  <a:srgbClr val="000000"/>
                </a:solidFill>
                <a:effectLst/>
                <a:latin typeface="Book Antiqua" panose="02040602050305030304" pitchFamily="18" charset="0"/>
              </a:rPr>
              <a:t>Project Title</a:t>
            </a:r>
            <a:endParaRPr lang="en-US" sz="3600" b="1" dirty="0">
              <a:solidFill>
                <a:srgbClr val="000000"/>
              </a:solidFill>
              <a:latin typeface="Book Antiqua" panose="02040602050305030304" pitchFamily="18" charset="0"/>
            </a:endParaRPr>
          </a:p>
          <a:p>
            <a:r>
              <a:rPr lang="en-US" sz="1800" b="1" i="0" u="none" strike="noStrike" dirty="0">
                <a:solidFill>
                  <a:srgbClr val="000000"/>
                </a:solidFill>
                <a:effectLst/>
                <a:latin typeface="Arial" panose="020B0604020202020204" pitchFamily="34" charset="0"/>
              </a:rPr>
              <a:t> </a:t>
            </a:r>
            <a:endParaRPr lang="en-IN" dirty="0"/>
          </a:p>
        </p:txBody>
      </p:sp>
      <p:sp>
        <p:nvSpPr>
          <p:cNvPr id="21" name="TextBox 20">
            <a:extLst>
              <a:ext uri="{FF2B5EF4-FFF2-40B4-BE49-F238E27FC236}">
                <a16:creationId xmlns:a16="http://schemas.microsoft.com/office/drawing/2014/main" id="{7044213E-FDAF-49C7-A8D5-ACAD835A9749}"/>
              </a:ext>
            </a:extLst>
          </p:cNvPr>
          <p:cNvSpPr txBox="1"/>
          <p:nvPr/>
        </p:nvSpPr>
        <p:spPr>
          <a:xfrm>
            <a:off x="1433513" y="2371725"/>
            <a:ext cx="7467600" cy="1754326"/>
          </a:xfrm>
          <a:prstGeom prst="rect">
            <a:avLst/>
          </a:prstGeom>
          <a:noFill/>
        </p:spPr>
        <p:txBody>
          <a:bodyPr wrap="square">
            <a:spAutoFit/>
          </a:bodyPr>
          <a:lstStyle/>
          <a:p>
            <a:r>
              <a:rPr lang="en-US" sz="5400" i="0" u="none" strike="noStrike" dirty="0">
                <a:solidFill>
                  <a:schemeClr val="accent1">
                    <a:lumMod val="20000"/>
                    <a:lumOff val="80000"/>
                  </a:schemeClr>
                </a:solidFill>
                <a:effectLst/>
                <a:latin typeface="Bodoni MT" panose="02070603080606020203" pitchFamily="18" charset="0"/>
              </a:rPr>
              <a:t>Crafting Compelling </a:t>
            </a:r>
          </a:p>
          <a:p>
            <a:r>
              <a:rPr lang="en-US" sz="5400" i="0" u="none" strike="noStrike" dirty="0">
                <a:solidFill>
                  <a:schemeClr val="accent1">
                    <a:lumMod val="20000"/>
                    <a:lumOff val="80000"/>
                  </a:schemeClr>
                </a:solidFill>
                <a:effectLst/>
                <a:latin typeface="Bodoni MT" panose="02070603080606020203" pitchFamily="18" charset="0"/>
              </a:rPr>
              <a:t>Web  Presences </a:t>
            </a:r>
            <a:endParaRPr lang="en-IN" sz="5400" dirty="0">
              <a:solidFill>
                <a:schemeClr val="accent1">
                  <a:lumMod val="20000"/>
                  <a:lumOff val="80000"/>
                </a:schemeClr>
              </a:solidFill>
              <a:latin typeface="Bodoni MT" panose="02070603080606020203" pitchFamily="18" charset="0"/>
            </a:endParaRPr>
          </a:p>
        </p:txBody>
      </p:sp>
    </p:spTree>
    <p:extLst>
      <p:ext uri="{BB962C8B-B14F-4D97-AF65-F5344CB8AC3E}">
        <p14:creationId xmlns:p14="http://schemas.microsoft.com/office/powerpoint/2010/main" val="423285067"/>
      </p:ext>
    </p:extLst>
  </p:cSld>
  <p:clrMapOvr>
    <a:masterClrMapping/>
  </p:clrMapOvr>
  <p:transition spd="med" advClick="0" advTm="3000">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204BE5B6-BC64-4DCB-88EE-B187FA092D9B}"/>
              </a:ext>
            </a:extLst>
          </p:cNvPr>
          <p:cNvSpPr txBox="1"/>
          <p:nvPr/>
        </p:nvSpPr>
        <p:spPr>
          <a:xfrm>
            <a:off x="409574" y="419107"/>
            <a:ext cx="4972051" cy="400110"/>
          </a:xfrm>
          <a:prstGeom prst="rect">
            <a:avLst/>
          </a:prstGeom>
          <a:noFill/>
        </p:spPr>
        <p:txBody>
          <a:bodyPr wrap="square" rtlCol="0">
            <a:spAutoFit/>
          </a:bodyPr>
          <a:lstStyle/>
          <a:p>
            <a:r>
              <a:rPr lang="en-IN" sz="2000" dirty="0">
                <a:solidFill>
                  <a:schemeClr val="tx2">
                    <a:lumMod val="60000"/>
                    <a:lumOff val="40000"/>
                  </a:schemeClr>
                </a:solidFill>
              </a:rPr>
              <a:t>PAGE: TV &amp; HOME</a:t>
            </a:r>
          </a:p>
        </p:txBody>
      </p:sp>
      <p:pic>
        <p:nvPicPr>
          <p:cNvPr id="5" name="Picture 4">
            <a:extLst>
              <a:ext uri="{FF2B5EF4-FFF2-40B4-BE49-F238E27FC236}">
                <a16:creationId xmlns:a16="http://schemas.microsoft.com/office/drawing/2014/main" id="{66D56EB4-538F-41FE-8440-67EB99497D87}"/>
              </a:ext>
            </a:extLst>
          </p:cNvPr>
          <p:cNvPicPr>
            <a:picLocks noChangeAspect="1"/>
          </p:cNvPicPr>
          <p:nvPr/>
        </p:nvPicPr>
        <p:blipFill rotWithShape="1">
          <a:blip r:embed="rId2">
            <a:extLst>
              <a:ext uri="{28A0092B-C50C-407E-A947-70E740481C1C}">
                <a14:useLocalDpi xmlns:a14="http://schemas.microsoft.com/office/drawing/2010/main" val="0"/>
              </a:ext>
            </a:extLst>
          </a:blip>
          <a:srcRect l="1083" t="10185" r="1428" b="5075"/>
          <a:stretch/>
        </p:blipFill>
        <p:spPr>
          <a:xfrm>
            <a:off x="1270000" y="1105588"/>
            <a:ext cx="9651365" cy="4898972"/>
          </a:xfrm>
          <a:prstGeom prst="rect">
            <a:avLst/>
          </a:prstGeom>
        </p:spPr>
      </p:pic>
    </p:spTree>
    <p:extLst>
      <p:ext uri="{BB962C8B-B14F-4D97-AF65-F5344CB8AC3E}">
        <p14:creationId xmlns:p14="http://schemas.microsoft.com/office/powerpoint/2010/main" val="4069087473"/>
      </p:ext>
    </p:extLst>
  </p:cSld>
  <p:clrMapOvr>
    <a:masterClrMapping/>
  </p:clrMapOvr>
  <p:transition spd="med" advTm="3000">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7E84DE35-EEEA-44AB-B817-5B3AED4FFA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517" y="634998"/>
            <a:ext cx="3779683" cy="5684515"/>
          </a:xfrm>
          <a:prstGeom prst="rect">
            <a:avLst/>
          </a:prstGeom>
        </p:spPr>
      </p:pic>
      <p:pic>
        <p:nvPicPr>
          <p:cNvPr id="7" name="Picture 6">
            <a:extLst>
              <a:ext uri="{FF2B5EF4-FFF2-40B4-BE49-F238E27FC236}">
                <a16:creationId xmlns:a16="http://schemas.microsoft.com/office/drawing/2014/main" id="{5CAC3312-C010-401B-93B8-C34837BCC0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2039" y="634998"/>
            <a:ext cx="3552763" cy="5684515"/>
          </a:xfrm>
          <a:prstGeom prst="rect">
            <a:avLst/>
          </a:prstGeom>
        </p:spPr>
      </p:pic>
      <p:pic>
        <p:nvPicPr>
          <p:cNvPr id="9" name="Picture 8">
            <a:extLst>
              <a:ext uri="{FF2B5EF4-FFF2-40B4-BE49-F238E27FC236}">
                <a16:creationId xmlns:a16="http://schemas.microsoft.com/office/drawing/2014/main" id="{4857626C-8AF0-4135-AE48-1F0029F433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29640" y="634997"/>
            <a:ext cx="3552763" cy="5684515"/>
          </a:xfrm>
          <a:prstGeom prst="rect">
            <a:avLst/>
          </a:prstGeom>
        </p:spPr>
      </p:pic>
    </p:spTree>
    <p:extLst>
      <p:ext uri="{BB962C8B-B14F-4D97-AF65-F5344CB8AC3E}">
        <p14:creationId xmlns:p14="http://schemas.microsoft.com/office/powerpoint/2010/main" val="1265740112"/>
      </p:ext>
    </p:extLst>
  </p:cSld>
  <p:clrMapOvr>
    <a:masterClrMapping/>
  </p:clrMapOvr>
  <p:transition spd="med" advTm="3000">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204BE5B6-BC64-4DCB-88EE-B187FA092D9B}"/>
              </a:ext>
            </a:extLst>
          </p:cNvPr>
          <p:cNvSpPr txBox="1"/>
          <p:nvPr/>
        </p:nvSpPr>
        <p:spPr>
          <a:xfrm>
            <a:off x="409574" y="419107"/>
            <a:ext cx="4972051" cy="400110"/>
          </a:xfrm>
          <a:prstGeom prst="rect">
            <a:avLst/>
          </a:prstGeom>
          <a:noFill/>
        </p:spPr>
        <p:txBody>
          <a:bodyPr wrap="square" rtlCol="0">
            <a:spAutoFit/>
          </a:bodyPr>
          <a:lstStyle/>
          <a:p>
            <a:r>
              <a:rPr lang="en-IN" sz="2000" dirty="0">
                <a:solidFill>
                  <a:schemeClr val="tx2">
                    <a:lumMod val="60000"/>
                    <a:lumOff val="40000"/>
                  </a:schemeClr>
                </a:solidFill>
              </a:rPr>
              <a:t>PAGE: ENTERTAINMENT</a:t>
            </a:r>
          </a:p>
        </p:txBody>
      </p:sp>
      <p:pic>
        <p:nvPicPr>
          <p:cNvPr id="6" name="Picture 5">
            <a:extLst>
              <a:ext uri="{FF2B5EF4-FFF2-40B4-BE49-F238E27FC236}">
                <a16:creationId xmlns:a16="http://schemas.microsoft.com/office/drawing/2014/main" id="{8EA3CA74-2EBF-4206-93D2-491D8C3CAD24}"/>
              </a:ext>
            </a:extLst>
          </p:cNvPr>
          <p:cNvPicPr>
            <a:picLocks noChangeAspect="1"/>
          </p:cNvPicPr>
          <p:nvPr/>
        </p:nvPicPr>
        <p:blipFill rotWithShape="1">
          <a:blip r:embed="rId2">
            <a:extLst>
              <a:ext uri="{28A0092B-C50C-407E-A947-70E740481C1C}">
                <a14:useLocalDpi xmlns:a14="http://schemas.microsoft.com/office/drawing/2010/main" val="0"/>
              </a:ext>
            </a:extLst>
          </a:blip>
          <a:srcRect t="9034" r="1824" b="5306"/>
          <a:stretch/>
        </p:blipFill>
        <p:spPr>
          <a:xfrm>
            <a:off x="1041679" y="1280160"/>
            <a:ext cx="10108642" cy="4949369"/>
          </a:xfrm>
          <a:prstGeom prst="rect">
            <a:avLst/>
          </a:prstGeom>
        </p:spPr>
      </p:pic>
    </p:spTree>
    <p:extLst>
      <p:ext uri="{BB962C8B-B14F-4D97-AF65-F5344CB8AC3E}">
        <p14:creationId xmlns:p14="http://schemas.microsoft.com/office/powerpoint/2010/main" val="1280799537"/>
      </p:ext>
    </p:extLst>
  </p:cSld>
  <p:clrMapOvr>
    <a:masterClrMapping/>
  </p:clrMapOvr>
  <p:transition spd="med" advTm="3000">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5638B858-5F6B-4234-8D18-D145CE4609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201" y="375920"/>
            <a:ext cx="3814949" cy="5974079"/>
          </a:xfrm>
          <a:prstGeom prst="rect">
            <a:avLst/>
          </a:prstGeom>
        </p:spPr>
      </p:pic>
      <p:pic>
        <p:nvPicPr>
          <p:cNvPr id="7" name="Picture 6">
            <a:extLst>
              <a:ext uri="{FF2B5EF4-FFF2-40B4-BE49-F238E27FC236}">
                <a16:creationId xmlns:a16="http://schemas.microsoft.com/office/drawing/2014/main" id="{548E2AD7-EA82-4013-966E-9A5D332850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3200" y="375920"/>
            <a:ext cx="3745600" cy="5974078"/>
          </a:xfrm>
          <a:prstGeom prst="rect">
            <a:avLst/>
          </a:prstGeom>
        </p:spPr>
      </p:pic>
      <p:pic>
        <p:nvPicPr>
          <p:cNvPr id="9" name="Picture 8">
            <a:extLst>
              <a:ext uri="{FF2B5EF4-FFF2-40B4-BE49-F238E27FC236}">
                <a16:creationId xmlns:a16="http://schemas.microsoft.com/office/drawing/2014/main" id="{664599A3-567C-4BC2-9874-F366CF92F1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70850" y="375920"/>
            <a:ext cx="3745600" cy="5974078"/>
          </a:xfrm>
          <a:prstGeom prst="rect">
            <a:avLst/>
          </a:prstGeom>
        </p:spPr>
      </p:pic>
    </p:spTree>
    <p:extLst>
      <p:ext uri="{BB962C8B-B14F-4D97-AF65-F5344CB8AC3E}">
        <p14:creationId xmlns:p14="http://schemas.microsoft.com/office/powerpoint/2010/main" val="3706970019"/>
      </p:ext>
    </p:extLst>
  </p:cSld>
  <p:clrMapOvr>
    <a:masterClrMapping/>
  </p:clrMapOvr>
  <p:transition spd="med" advTm="3000">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204BE5B6-BC64-4DCB-88EE-B187FA092D9B}"/>
              </a:ext>
            </a:extLst>
          </p:cNvPr>
          <p:cNvSpPr txBox="1"/>
          <p:nvPr/>
        </p:nvSpPr>
        <p:spPr>
          <a:xfrm>
            <a:off x="409574" y="419107"/>
            <a:ext cx="4972051" cy="400110"/>
          </a:xfrm>
          <a:prstGeom prst="rect">
            <a:avLst/>
          </a:prstGeom>
          <a:noFill/>
        </p:spPr>
        <p:txBody>
          <a:bodyPr wrap="square" rtlCol="0">
            <a:spAutoFit/>
          </a:bodyPr>
          <a:lstStyle/>
          <a:p>
            <a:r>
              <a:rPr lang="en-IN" sz="2000" dirty="0">
                <a:solidFill>
                  <a:schemeClr val="tx2">
                    <a:lumMod val="60000"/>
                    <a:lumOff val="40000"/>
                  </a:schemeClr>
                </a:solidFill>
              </a:rPr>
              <a:t>PAGE: SUPPORT</a:t>
            </a:r>
          </a:p>
        </p:txBody>
      </p:sp>
      <p:pic>
        <p:nvPicPr>
          <p:cNvPr id="5" name="Picture 4">
            <a:extLst>
              <a:ext uri="{FF2B5EF4-FFF2-40B4-BE49-F238E27FC236}">
                <a16:creationId xmlns:a16="http://schemas.microsoft.com/office/drawing/2014/main" id="{398F2069-427F-44C7-BA0D-E683A49D46F9}"/>
              </a:ext>
            </a:extLst>
          </p:cNvPr>
          <p:cNvPicPr>
            <a:picLocks noChangeAspect="1"/>
          </p:cNvPicPr>
          <p:nvPr/>
        </p:nvPicPr>
        <p:blipFill rotWithShape="1">
          <a:blip r:embed="rId2">
            <a:extLst>
              <a:ext uri="{28A0092B-C50C-407E-A947-70E740481C1C}">
                <a14:useLocalDpi xmlns:a14="http://schemas.microsoft.com/office/drawing/2010/main" val="0"/>
              </a:ext>
            </a:extLst>
          </a:blip>
          <a:srcRect t="8849" r="1750" b="6084"/>
          <a:stretch/>
        </p:blipFill>
        <p:spPr>
          <a:xfrm>
            <a:off x="934721" y="1210325"/>
            <a:ext cx="10688320" cy="5228567"/>
          </a:xfrm>
          <a:prstGeom prst="rect">
            <a:avLst/>
          </a:prstGeom>
        </p:spPr>
      </p:pic>
    </p:spTree>
    <p:extLst>
      <p:ext uri="{BB962C8B-B14F-4D97-AF65-F5344CB8AC3E}">
        <p14:creationId xmlns:p14="http://schemas.microsoft.com/office/powerpoint/2010/main" val="298800450"/>
      </p:ext>
    </p:extLst>
  </p:cSld>
  <p:clrMapOvr>
    <a:masterClrMapping/>
  </p:clrMapOvr>
  <p:transition spd="med" advTm="3000">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11FF9B81-6592-421A-A218-A7E80A9BE0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489" y="447042"/>
            <a:ext cx="3667192" cy="5994396"/>
          </a:xfrm>
          <a:prstGeom prst="rect">
            <a:avLst/>
          </a:prstGeom>
        </p:spPr>
      </p:pic>
      <p:pic>
        <p:nvPicPr>
          <p:cNvPr id="7" name="Picture 6">
            <a:extLst>
              <a:ext uri="{FF2B5EF4-FFF2-40B4-BE49-F238E27FC236}">
                <a16:creationId xmlns:a16="http://schemas.microsoft.com/office/drawing/2014/main" id="{4F41BC8B-9E93-4386-9466-93B6DE2537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8608" y="447042"/>
            <a:ext cx="3734783" cy="5994396"/>
          </a:xfrm>
          <a:prstGeom prst="rect">
            <a:avLst/>
          </a:prstGeom>
        </p:spPr>
      </p:pic>
      <p:pic>
        <p:nvPicPr>
          <p:cNvPr id="9" name="Picture 8">
            <a:extLst>
              <a:ext uri="{FF2B5EF4-FFF2-40B4-BE49-F238E27FC236}">
                <a16:creationId xmlns:a16="http://schemas.microsoft.com/office/drawing/2014/main" id="{762D7B27-B62B-436F-846D-0A0D3E0F07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48318" y="447042"/>
            <a:ext cx="3499709" cy="5994396"/>
          </a:xfrm>
          <a:prstGeom prst="rect">
            <a:avLst/>
          </a:prstGeom>
        </p:spPr>
      </p:pic>
    </p:spTree>
    <p:extLst>
      <p:ext uri="{BB962C8B-B14F-4D97-AF65-F5344CB8AC3E}">
        <p14:creationId xmlns:p14="http://schemas.microsoft.com/office/powerpoint/2010/main" val="2483108973"/>
      </p:ext>
    </p:extLst>
  </p:cSld>
  <p:clrMapOvr>
    <a:masterClrMapping/>
  </p:clrMapOvr>
  <p:transition spd="med" advTm="3000">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204BE5B6-BC64-4DCB-88EE-B187FA092D9B}"/>
              </a:ext>
            </a:extLst>
          </p:cNvPr>
          <p:cNvSpPr txBox="1"/>
          <p:nvPr/>
        </p:nvSpPr>
        <p:spPr>
          <a:xfrm>
            <a:off x="409574" y="419107"/>
            <a:ext cx="4972051" cy="400110"/>
          </a:xfrm>
          <a:prstGeom prst="rect">
            <a:avLst/>
          </a:prstGeom>
          <a:noFill/>
        </p:spPr>
        <p:txBody>
          <a:bodyPr wrap="square" rtlCol="0">
            <a:spAutoFit/>
          </a:bodyPr>
          <a:lstStyle/>
          <a:p>
            <a:r>
              <a:rPr lang="en-IN" sz="2000" dirty="0">
                <a:solidFill>
                  <a:schemeClr val="tx2">
                    <a:lumMod val="60000"/>
                    <a:lumOff val="40000"/>
                  </a:schemeClr>
                </a:solidFill>
              </a:rPr>
              <a:t>PAGE: VISION</a:t>
            </a:r>
          </a:p>
        </p:txBody>
      </p:sp>
      <p:pic>
        <p:nvPicPr>
          <p:cNvPr id="6" name="Picture 5">
            <a:extLst>
              <a:ext uri="{FF2B5EF4-FFF2-40B4-BE49-F238E27FC236}">
                <a16:creationId xmlns:a16="http://schemas.microsoft.com/office/drawing/2014/main" id="{2BA74F24-60DB-41C9-BF86-F67225C9E11A}"/>
              </a:ext>
            </a:extLst>
          </p:cNvPr>
          <p:cNvPicPr>
            <a:picLocks noChangeAspect="1"/>
          </p:cNvPicPr>
          <p:nvPr/>
        </p:nvPicPr>
        <p:blipFill rotWithShape="1">
          <a:blip r:embed="rId2">
            <a:extLst>
              <a:ext uri="{28A0092B-C50C-407E-A947-70E740481C1C}">
                <a14:useLocalDpi xmlns:a14="http://schemas.microsoft.com/office/drawing/2010/main" val="0"/>
              </a:ext>
            </a:extLst>
          </a:blip>
          <a:srcRect l="667" t="8741" r="1582" b="4889"/>
          <a:stretch/>
        </p:blipFill>
        <p:spPr>
          <a:xfrm>
            <a:off x="701040" y="1087119"/>
            <a:ext cx="10936466" cy="5435601"/>
          </a:xfrm>
          <a:prstGeom prst="rect">
            <a:avLst/>
          </a:prstGeom>
        </p:spPr>
      </p:pic>
    </p:spTree>
    <p:extLst>
      <p:ext uri="{BB962C8B-B14F-4D97-AF65-F5344CB8AC3E}">
        <p14:creationId xmlns:p14="http://schemas.microsoft.com/office/powerpoint/2010/main" val="2942646312"/>
      </p:ext>
    </p:extLst>
  </p:cSld>
  <p:clrMapOvr>
    <a:masterClrMapping/>
  </p:clrMapOvr>
  <p:transition spd="med" advTm="3000">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7F039849-61BC-4972-8483-B2D60D3C71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821" y="558800"/>
            <a:ext cx="3591379" cy="5720080"/>
          </a:xfrm>
          <a:prstGeom prst="rect">
            <a:avLst/>
          </a:prstGeom>
        </p:spPr>
      </p:pic>
      <p:pic>
        <p:nvPicPr>
          <p:cNvPr id="7" name="Picture 6">
            <a:extLst>
              <a:ext uri="{FF2B5EF4-FFF2-40B4-BE49-F238E27FC236}">
                <a16:creationId xmlns:a16="http://schemas.microsoft.com/office/drawing/2014/main" id="{F50F6801-69AD-4B6F-8BB3-474A55C6A6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1150" y="558800"/>
            <a:ext cx="3864610" cy="5720080"/>
          </a:xfrm>
          <a:prstGeom prst="rect">
            <a:avLst/>
          </a:prstGeom>
        </p:spPr>
      </p:pic>
      <p:pic>
        <p:nvPicPr>
          <p:cNvPr id="9" name="Picture 8">
            <a:extLst>
              <a:ext uri="{FF2B5EF4-FFF2-40B4-BE49-F238E27FC236}">
                <a16:creationId xmlns:a16="http://schemas.microsoft.com/office/drawing/2014/main" id="{D6138141-673B-4CCA-9E7F-747F59304A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3710" y="558800"/>
            <a:ext cx="3600450" cy="5720080"/>
          </a:xfrm>
          <a:prstGeom prst="rect">
            <a:avLst/>
          </a:prstGeom>
        </p:spPr>
      </p:pic>
    </p:spTree>
    <p:extLst>
      <p:ext uri="{BB962C8B-B14F-4D97-AF65-F5344CB8AC3E}">
        <p14:creationId xmlns:p14="http://schemas.microsoft.com/office/powerpoint/2010/main" val="2485889574"/>
      </p:ext>
    </p:extLst>
  </p:cSld>
  <p:clrMapOvr>
    <a:masterClrMapping/>
  </p:clrMapOvr>
  <p:transition spd="med" advTm="3000">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076056C1-90A2-45C3-AFD1-10ABF6054121}"/>
              </a:ext>
            </a:extLst>
          </p:cNvPr>
          <p:cNvSpPr txBox="1"/>
          <p:nvPr/>
        </p:nvSpPr>
        <p:spPr>
          <a:xfrm>
            <a:off x="228601" y="210235"/>
            <a:ext cx="11963399" cy="960648"/>
          </a:xfrm>
          <a:prstGeom prst="rect">
            <a:avLst/>
          </a:prstGeom>
          <a:noFill/>
        </p:spPr>
        <p:txBody>
          <a:bodyPr wrap="square">
            <a:spAutoFit/>
          </a:bodyPr>
          <a:lstStyle/>
          <a:p>
            <a:pPr>
              <a:lnSpc>
                <a:spcPct val="150000"/>
              </a:lnSpc>
            </a:pPr>
            <a:r>
              <a:rPr lang="en-US" sz="2000" b="0" i="0" u="none" strike="noStrike" dirty="0">
                <a:solidFill>
                  <a:schemeClr val="accent4">
                    <a:lumMod val="60000"/>
                    <a:lumOff val="40000"/>
                  </a:schemeClr>
                </a:solidFill>
                <a:effectLst/>
                <a:latin typeface="Arial" panose="020B0604020202020204" pitchFamily="34" charset="0"/>
              </a:rPr>
              <a:t>TASK 4 Identify common website design mistakes to avoid, such as cluttered layouts and slow loading times</a:t>
            </a:r>
            <a:r>
              <a:rPr lang="en-US" sz="1800" b="0" i="0" u="none" strike="noStrike" dirty="0">
                <a:solidFill>
                  <a:srgbClr val="000000"/>
                </a:solidFill>
                <a:effectLst/>
                <a:latin typeface="Arial" panose="020B0604020202020204" pitchFamily="34" charset="0"/>
              </a:rPr>
              <a:t>.</a:t>
            </a:r>
            <a:endParaRPr lang="en-IN" dirty="0"/>
          </a:p>
        </p:txBody>
      </p:sp>
      <p:sp>
        <p:nvSpPr>
          <p:cNvPr id="12" name="TextBox 11">
            <a:extLst>
              <a:ext uri="{FF2B5EF4-FFF2-40B4-BE49-F238E27FC236}">
                <a16:creationId xmlns:a16="http://schemas.microsoft.com/office/drawing/2014/main" id="{CD99A03B-0836-402B-8731-F360F0116F4D}"/>
              </a:ext>
            </a:extLst>
          </p:cNvPr>
          <p:cNvSpPr txBox="1"/>
          <p:nvPr/>
        </p:nvSpPr>
        <p:spPr>
          <a:xfrm>
            <a:off x="647700" y="1333500"/>
            <a:ext cx="10896600" cy="5035353"/>
          </a:xfrm>
          <a:prstGeom prst="rect">
            <a:avLst/>
          </a:prstGeom>
          <a:noFill/>
        </p:spPr>
        <p:txBody>
          <a:bodyPr wrap="square">
            <a:spAutoFit/>
          </a:bodyPr>
          <a:lstStyle/>
          <a:p>
            <a:pPr algn="just">
              <a:lnSpc>
                <a:spcPct val="150000"/>
              </a:lnSpc>
              <a:buFont typeface="+mj-lt"/>
              <a:buAutoNum type="arabicPeriod"/>
            </a:pPr>
            <a:r>
              <a:rPr lang="en-US" b="1" i="0" dirty="0">
                <a:solidFill>
                  <a:schemeClr val="bg1"/>
                </a:solidFill>
                <a:effectLst/>
                <a:latin typeface="Söhne"/>
              </a:rPr>
              <a:t>Poor Navigation:</a:t>
            </a:r>
            <a:endParaRPr lang="en-US" b="0" i="0" dirty="0">
              <a:solidFill>
                <a:schemeClr val="bg1"/>
              </a:solidFill>
              <a:effectLst/>
              <a:latin typeface="Söhne"/>
            </a:endParaRPr>
          </a:p>
          <a:p>
            <a:pPr marL="742950" lvl="1" indent="-285750" algn="just">
              <a:lnSpc>
                <a:spcPct val="150000"/>
              </a:lnSpc>
              <a:buFont typeface="+mj-lt"/>
              <a:buAutoNum type="arabicPeriod"/>
            </a:pPr>
            <a:r>
              <a:rPr lang="en-US" b="0" i="0" dirty="0">
                <a:solidFill>
                  <a:schemeClr val="bg1"/>
                </a:solidFill>
                <a:effectLst/>
                <a:latin typeface="Söhne"/>
              </a:rPr>
              <a:t>Ensure intuitive navigation with clear menus and navigation bars.</a:t>
            </a:r>
          </a:p>
          <a:p>
            <a:pPr marL="742950" lvl="1" indent="-285750" algn="just">
              <a:lnSpc>
                <a:spcPct val="150000"/>
              </a:lnSpc>
              <a:buFont typeface="+mj-lt"/>
              <a:buAutoNum type="arabicPeriod"/>
            </a:pPr>
            <a:r>
              <a:rPr lang="en-US" b="0" i="0" dirty="0">
                <a:solidFill>
                  <a:schemeClr val="bg1"/>
                </a:solidFill>
                <a:effectLst/>
                <a:latin typeface="Söhne"/>
              </a:rPr>
              <a:t>Use descriptive labels and categories to help users find what they're looking for quickly.</a:t>
            </a:r>
          </a:p>
          <a:p>
            <a:pPr marL="742950" lvl="1" indent="-285750" algn="just">
              <a:lnSpc>
                <a:spcPct val="150000"/>
              </a:lnSpc>
              <a:buFont typeface="+mj-lt"/>
              <a:buAutoNum type="arabicPeriod"/>
            </a:pPr>
            <a:r>
              <a:rPr lang="en-US" b="0" i="0" dirty="0">
                <a:solidFill>
                  <a:schemeClr val="bg1"/>
                </a:solidFill>
                <a:effectLst/>
                <a:latin typeface="Söhne"/>
              </a:rPr>
              <a:t>Avoid excessive nesting of menus or dropdowns, which can confuse users.</a:t>
            </a:r>
          </a:p>
          <a:p>
            <a:pPr algn="just">
              <a:lnSpc>
                <a:spcPct val="150000"/>
              </a:lnSpc>
              <a:buFont typeface="+mj-lt"/>
              <a:buAutoNum type="arabicPeriod"/>
            </a:pPr>
            <a:r>
              <a:rPr lang="en-US" b="1" i="0" dirty="0">
                <a:solidFill>
                  <a:schemeClr val="bg1"/>
                </a:solidFill>
                <a:effectLst/>
                <a:latin typeface="Söhne"/>
              </a:rPr>
              <a:t>Slow Loading Times:</a:t>
            </a:r>
            <a:endParaRPr lang="en-US" b="0" i="0" dirty="0">
              <a:solidFill>
                <a:schemeClr val="bg1"/>
              </a:solidFill>
              <a:effectLst/>
              <a:latin typeface="Söhne"/>
            </a:endParaRPr>
          </a:p>
          <a:p>
            <a:pPr marL="742950" lvl="1" indent="-285750" algn="just">
              <a:lnSpc>
                <a:spcPct val="150000"/>
              </a:lnSpc>
              <a:buFont typeface="+mj-lt"/>
              <a:buAutoNum type="arabicPeriod"/>
            </a:pPr>
            <a:r>
              <a:rPr lang="en-US" b="0" i="0" dirty="0">
                <a:solidFill>
                  <a:schemeClr val="bg1"/>
                </a:solidFill>
                <a:effectLst/>
                <a:latin typeface="Söhne"/>
              </a:rPr>
              <a:t>Optimize images and multimedia files to reduce loading times.</a:t>
            </a:r>
          </a:p>
          <a:p>
            <a:pPr marL="742950" lvl="1" indent="-285750" algn="just">
              <a:lnSpc>
                <a:spcPct val="150000"/>
              </a:lnSpc>
              <a:buFont typeface="+mj-lt"/>
              <a:buAutoNum type="arabicPeriod"/>
            </a:pPr>
            <a:r>
              <a:rPr lang="en-US" b="0" i="0" dirty="0">
                <a:solidFill>
                  <a:schemeClr val="bg1"/>
                </a:solidFill>
                <a:effectLst/>
                <a:latin typeface="Söhne"/>
              </a:rPr>
              <a:t>Minimize HTTP requests by combining CSS and JavaScript files.</a:t>
            </a:r>
          </a:p>
          <a:p>
            <a:pPr marL="742950" lvl="1" indent="-285750" algn="just">
              <a:lnSpc>
                <a:spcPct val="150000"/>
              </a:lnSpc>
              <a:buFont typeface="+mj-lt"/>
              <a:buAutoNum type="arabicPeriod"/>
            </a:pPr>
            <a:r>
              <a:rPr lang="en-US" b="0" i="0" dirty="0">
                <a:solidFill>
                  <a:schemeClr val="bg1"/>
                </a:solidFill>
                <a:effectLst/>
                <a:latin typeface="Söhne"/>
              </a:rPr>
              <a:t>Use caching and content delivery networks (CDNs) to speed up website performance.</a:t>
            </a:r>
          </a:p>
          <a:p>
            <a:pPr algn="just">
              <a:lnSpc>
                <a:spcPct val="150000"/>
              </a:lnSpc>
              <a:buFont typeface="+mj-lt"/>
              <a:buAutoNum type="arabicPeriod"/>
            </a:pPr>
            <a:r>
              <a:rPr lang="en-US" b="1" i="0" dirty="0">
                <a:solidFill>
                  <a:schemeClr val="bg1"/>
                </a:solidFill>
                <a:effectLst/>
                <a:latin typeface="Söhne"/>
              </a:rPr>
              <a:t>Unresponsive Design:</a:t>
            </a:r>
            <a:endParaRPr lang="en-US" b="0" i="0" dirty="0">
              <a:solidFill>
                <a:schemeClr val="bg1"/>
              </a:solidFill>
              <a:effectLst/>
              <a:latin typeface="Söhne"/>
            </a:endParaRPr>
          </a:p>
          <a:p>
            <a:pPr marL="742950" lvl="1" indent="-285750" algn="just">
              <a:lnSpc>
                <a:spcPct val="150000"/>
              </a:lnSpc>
              <a:buFont typeface="+mj-lt"/>
              <a:buAutoNum type="arabicPeriod"/>
            </a:pPr>
            <a:r>
              <a:rPr lang="en-US" b="0" i="0" dirty="0">
                <a:solidFill>
                  <a:schemeClr val="bg1"/>
                </a:solidFill>
                <a:effectLst/>
                <a:latin typeface="Söhne"/>
              </a:rPr>
              <a:t>Ensure your website is responsive and accessible across various devices and screen sizes.</a:t>
            </a:r>
          </a:p>
          <a:p>
            <a:pPr marL="742950" lvl="1" indent="-285750" algn="just">
              <a:lnSpc>
                <a:spcPct val="150000"/>
              </a:lnSpc>
              <a:buFont typeface="+mj-lt"/>
              <a:buAutoNum type="arabicPeriod"/>
            </a:pPr>
            <a:r>
              <a:rPr lang="en-US" b="0" i="0" dirty="0">
                <a:solidFill>
                  <a:schemeClr val="bg1"/>
                </a:solidFill>
                <a:effectLst/>
                <a:latin typeface="Söhne"/>
              </a:rPr>
              <a:t>Test your website on different browsers and devices to ensure compatibility.</a:t>
            </a:r>
          </a:p>
          <a:p>
            <a:pPr marL="742950" lvl="1" indent="-285750" algn="just">
              <a:lnSpc>
                <a:spcPct val="150000"/>
              </a:lnSpc>
              <a:buFont typeface="+mj-lt"/>
              <a:buAutoNum type="arabicPeriod"/>
            </a:pPr>
            <a:r>
              <a:rPr lang="en-US" b="0" i="0" dirty="0">
                <a:solidFill>
                  <a:schemeClr val="bg1"/>
                </a:solidFill>
                <a:effectLst/>
                <a:latin typeface="Söhne"/>
              </a:rPr>
              <a:t>Use responsive design frameworks like Bootstrap or Foundation to build mobile-friendly layouts</a:t>
            </a:r>
            <a:r>
              <a:rPr lang="en-US" b="0" i="0" dirty="0">
                <a:solidFill>
                  <a:srgbClr val="ECECEC"/>
                </a:solidFill>
                <a:effectLst/>
                <a:latin typeface="Söhne"/>
              </a:rPr>
              <a:t>.</a:t>
            </a:r>
          </a:p>
        </p:txBody>
      </p:sp>
    </p:spTree>
    <p:extLst>
      <p:ext uri="{BB962C8B-B14F-4D97-AF65-F5344CB8AC3E}">
        <p14:creationId xmlns:p14="http://schemas.microsoft.com/office/powerpoint/2010/main" val="3241762464"/>
      </p:ext>
    </p:extLst>
  </p:cSld>
  <p:clrMapOvr>
    <a:masterClrMapping/>
  </p:clrMapOvr>
  <p:transition spd="med" advTm="3000">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74B3B80F-30E7-4807-ADC8-3F83718A6118}"/>
              </a:ext>
            </a:extLst>
          </p:cNvPr>
          <p:cNvSpPr txBox="1"/>
          <p:nvPr/>
        </p:nvSpPr>
        <p:spPr>
          <a:xfrm>
            <a:off x="876300" y="720867"/>
            <a:ext cx="10877550" cy="5035353"/>
          </a:xfrm>
          <a:prstGeom prst="rect">
            <a:avLst/>
          </a:prstGeom>
          <a:noFill/>
        </p:spPr>
        <p:txBody>
          <a:bodyPr wrap="square">
            <a:spAutoFit/>
          </a:bodyPr>
          <a:lstStyle/>
          <a:p>
            <a:pPr algn="just">
              <a:lnSpc>
                <a:spcPct val="150000"/>
              </a:lnSpc>
            </a:pPr>
            <a:r>
              <a:rPr lang="en-US" b="1" dirty="0">
                <a:solidFill>
                  <a:srgbClr val="ECECEC"/>
                </a:solidFill>
                <a:latin typeface="Söhne"/>
              </a:rPr>
              <a:t>4.</a:t>
            </a:r>
            <a:r>
              <a:rPr lang="en-US" b="1" i="0" dirty="0">
                <a:solidFill>
                  <a:schemeClr val="bg1"/>
                </a:solidFill>
                <a:effectLst/>
                <a:latin typeface="Söhne"/>
              </a:rPr>
              <a:t>Inconsistent Branding:</a:t>
            </a:r>
            <a:endParaRPr lang="en-US" b="0" i="0" dirty="0">
              <a:solidFill>
                <a:schemeClr val="bg1"/>
              </a:solidFill>
              <a:effectLst/>
              <a:latin typeface="Söhne"/>
            </a:endParaRPr>
          </a:p>
          <a:p>
            <a:pPr marL="742950" lvl="1" indent="-285750" algn="just">
              <a:lnSpc>
                <a:spcPct val="150000"/>
              </a:lnSpc>
              <a:buFont typeface="+mj-lt"/>
              <a:buAutoNum type="arabicPeriod"/>
            </a:pPr>
            <a:r>
              <a:rPr lang="en-US" b="0" i="0" dirty="0">
                <a:solidFill>
                  <a:schemeClr val="bg1"/>
                </a:solidFill>
                <a:effectLst/>
                <a:latin typeface="Söhne"/>
              </a:rPr>
              <a:t>Maintain consistency in branding elements such as colors, fonts, and logos across all pages.</a:t>
            </a:r>
          </a:p>
          <a:p>
            <a:pPr marL="742950" lvl="1" indent="-285750" algn="just">
              <a:lnSpc>
                <a:spcPct val="150000"/>
              </a:lnSpc>
              <a:buFont typeface="+mj-lt"/>
              <a:buAutoNum type="arabicPeriod"/>
            </a:pPr>
            <a:r>
              <a:rPr lang="en-US" b="0" i="0" dirty="0">
                <a:solidFill>
                  <a:schemeClr val="bg1"/>
                </a:solidFill>
                <a:effectLst/>
                <a:latin typeface="Söhne"/>
              </a:rPr>
              <a:t>Use a cohesive design theme that reflects your brand identity and values.</a:t>
            </a:r>
          </a:p>
          <a:p>
            <a:pPr marL="742950" lvl="1" indent="-285750" algn="just">
              <a:lnSpc>
                <a:spcPct val="150000"/>
              </a:lnSpc>
              <a:buFont typeface="+mj-lt"/>
              <a:buAutoNum type="arabicPeriod"/>
            </a:pPr>
            <a:r>
              <a:rPr lang="en-US" b="0" i="0" dirty="0">
                <a:solidFill>
                  <a:schemeClr val="bg1"/>
                </a:solidFill>
                <a:effectLst/>
                <a:latin typeface="Söhne"/>
              </a:rPr>
              <a:t>Avoid mixing conflicting design styles or themes that can confuse visitors.</a:t>
            </a:r>
          </a:p>
          <a:p>
            <a:pPr algn="just">
              <a:lnSpc>
                <a:spcPct val="150000"/>
              </a:lnSpc>
            </a:pPr>
            <a:r>
              <a:rPr lang="en-US" b="1" i="0" dirty="0">
                <a:solidFill>
                  <a:schemeClr val="bg1"/>
                </a:solidFill>
                <a:effectLst/>
                <a:latin typeface="Söhne"/>
              </a:rPr>
              <a:t>5.Poor Readability:</a:t>
            </a:r>
            <a:endParaRPr lang="en-US" b="0" i="0" dirty="0">
              <a:solidFill>
                <a:schemeClr val="bg1"/>
              </a:solidFill>
              <a:effectLst/>
              <a:latin typeface="Söhne"/>
            </a:endParaRPr>
          </a:p>
          <a:p>
            <a:pPr marL="742950" lvl="1" indent="-285750" algn="just">
              <a:lnSpc>
                <a:spcPct val="150000"/>
              </a:lnSpc>
              <a:buFont typeface="+mj-lt"/>
              <a:buAutoNum type="arabicPeriod"/>
            </a:pPr>
            <a:r>
              <a:rPr lang="en-US" b="0" i="0" dirty="0">
                <a:solidFill>
                  <a:schemeClr val="bg1"/>
                </a:solidFill>
                <a:effectLst/>
                <a:latin typeface="Söhne"/>
              </a:rPr>
              <a:t>Use legible fonts and font sizes for body text and headings.</a:t>
            </a:r>
          </a:p>
          <a:p>
            <a:pPr marL="742950" lvl="1" indent="-285750" algn="just">
              <a:lnSpc>
                <a:spcPct val="150000"/>
              </a:lnSpc>
              <a:buFont typeface="+mj-lt"/>
              <a:buAutoNum type="arabicPeriod"/>
            </a:pPr>
            <a:r>
              <a:rPr lang="en-US" b="0" i="0" dirty="0">
                <a:solidFill>
                  <a:schemeClr val="bg1"/>
                </a:solidFill>
                <a:effectLst/>
                <a:latin typeface="Söhne"/>
              </a:rPr>
              <a:t>Ensure sufficient color contrast between text and background for readability.</a:t>
            </a:r>
          </a:p>
          <a:p>
            <a:pPr marL="742950" lvl="1" indent="-285750" algn="just">
              <a:lnSpc>
                <a:spcPct val="150000"/>
              </a:lnSpc>
              <a:buFont typeface="+mj-lt"/>
              <a:buAutoNum type="arabicPeriod"/>
            </a:pPr>
            <a:r>
              <a:rPr lang="en-US" b="0" i="0" dirty="0">
                <a:solidFill>
                  <a:schemeClr val="bg1"/>
                </a:solidFill>
                <a:effectLst/>
                <a:latin typeface="Söhne"/>
              </a:rPr>
              <a:t>Break up long paragraphs into shorter, digestible chunks for easier reading.</a:t>
            </a:r>
          </a:p>
          <a:p>
            <a:pPr algn="just">
              <a:lnSpc>
                <a:spcPct val="150000"/>
              </a:lnSpc>
            </a:pPr>
            <a:r>
              <a:rPr lang="en-US" b="1" i="0" dirty="0">
                <a:solidFill>
                  <a:schemeClr val="bg1"/>
                </a:solidFill>
                <a:effectLst/>
                <a:latin typeface="Söhne"/>
              </a:rPr>
              <a:t>6.Lack of Call-to-Action (CTA):</a:t>
            </a:r>
            <a:endParaRPr lang="en-US" b="0" i="0" dirty="0">
              <a:solidFill>
                <a:schemeClr val="bg1"/>
              </a:solidFill>
              <a:effectLst/>
              <a:latin typeface="Söhne"/>
            </a:endParaRPr>
          </a:p>
          <a:p>
            <a:pPr marL="742950" lvl="1" indent="-285750" algn="just">
              <a:lnSpc>
                <a:spcPct val="150000"/>
              </a:lnSpc>
              <a:buFont typeface="+mj-lt"/>
              <a:buAutoNum type="arabicPeriod"/>
            </a:pPr>
            <a:r>
              <a:rPr lang="en-US" b="0" i="0" dirty="0">
                <a:solidFill>
                  <a:schemeClr val="bg1"/>
                </a:solidFill>
                <a:effectLst/>
                <a:latin typeface="Söhne"/>
              </a:rPr>
              <a:t>Include clear and compelling CTAs throughout your website to guide users towards desired actions.</a:t>
            </a:r>
          </a:p>
          <a:p>
            <a:pPr marL="742950" lvl="1" indent="-285750" algn="just">
              <a:lnSpc>
                <a:spcPct val="150000"/>
              </a:lnSpc>
              <a:buFont typeface="+mj-lt"/>
              <a:buAutoNum type="arabicPeriod"/>
            </a:pPr>
            <a:r>
              <a:rPr lang="en-US" b="0" i="0" dirty="0">
                <a:solidFill>
                  <a:schemeClr val="bg1"/>
                </a:solidFill>
                <a:effectLst/>
                <a:latin typeface="Söhne"/>
              </a:rPr>
              <a:t>Use persuasive language and placement to encourage user engagement, such as "Sign Up Now" or "Learn More".</a:t>
            </a:r>
          </a:p>
        </p:txBody>
      </p:sp>
    </p:spTree>
    <p:extLst>
      <p:ext uri="{BB962C8B-B14F-4D97-AF65-F5344CB8AC3E}">
        <p14:creationId xmlns:p14="http://schemas.microsoft.com/office/powerpoint/2010/main" val="2604277625"/>
      </p:ext>
    </p:extLst>
  </p:cSld>
  <p:clrMapOvr>
    <a:masterClrMapping/>
  </p:clrMapOvr>
  <p:transition spd="med" advTm="3000">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4A24EA8-D326-4B69-9273-8D6591DE05B0}"/>
              </a:ext>
            </a:extLst>
          </p:cNvPr>
          <p:cNvSpPr txBox="1"/>
          <p:nvPr/>
        </p:nvSpPr>
        <p:spPr>
          <a:xfrm>
            <a:off x="4943475" y="386834"/>
            <a:ext cx="2343150" cy="400110"/>
          </a:xfrm>
          <a:prstGeom prst="rect">
            <a:avLst/>
          </a:prstGeom>
          <a:noFill/>
        </p:spPr>
        <p:txBody>
          <a:bodyPr wrap="square">
            <a:spAutoFit/>
          </a:bodyPr>
          <a:lstStyle/>
          <a:p>
            <a:r>
              <a:rPr lang="en-IN" sz="2000" b="1" i="0" u="none" strike="noStrike" dirty="0">
                <a:solidFill>
                  <a:schemeClr val="accent2">
                    <a:lumMod val="40000"/>
                    <a:lumOff val="60000"/>
                  </a:schemeClr>
                </a:solidFill>
                <a:effectLst/>
                <a:latin typeface="Arial" panose="020B0604020202020204" pitchFamily="34" charset="0"/>
              </a:rPr>
              <a:t>Project Overview</a:t>
            </a:r>
            <a:endParaRPr lang="en-IN" sz="2000" dirty="0">
              <a:solidFill>
                <a:schemeClr val="accent2">
                  <a:lumMod val="40000"/>
                  <a:lumOff val="60000"/>
                </a:schemeClr>
              </a:solidFill>
            </a:endParaRPr>
          </a:p>
        </p:txBody>
      </p:sp>
      <p:sp>
        <p:nvSpPr>
          <p:cNvPr id="3" name="Rectangle 1">
            <a:extLst>
              <a:ext uri="{FF2B5EF4-FFF2-40B4-BE49-F238E27FC236}">
                <a16:creationId xmlns:a16="http://schemas.microsoft.com/office/drawing/2014/main" id="{72277778-02F6-47A9-A245-852A58BEA673}"/>
              </a:ext>
            </a:extLst>
          </p:cNvPr>
          <p:cNvSpPr>
            <a:spLocks noChangeArrowheads="1"/>
          </p:cNvSpPr>
          <p:nvPr/>
        </p:nvSpPr>
        <p:spPr bwMode="auto">
          <a:xfrm>
            <a:off x="1038223" y="1146260"/>
            <a:ext cx="10353677" cy="4401205"/>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accent1">
                    <a:lumMod val="20000"/>
                    <a:lumOff val="80000"/>
                  </a:schemeClr>
                </a:solidFill>
                <a:effectLst/>
                <a:latin typeface="Sitka Banner" pitchFamily="2" charset="0"/>
              </a:rPr>
              <a:t>In this immersive project, you'll dive deep into the intricacies of website design, exploring the fundamental elements that make websites tick. From understanding the inner workings of websites to deciphering the essential design principles, you'll uncover the key ingredients necessary to create a standout online presence.</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accent1">
                  <a:lumMod val="20000"/>
                  <a:lumOff val="80000"/>
                </a:schemeClr>
              </a:solidFill>
              <a:effectLst/>
              <a:latin typeface="Sitka Banner" pitchFamily="2"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accent1">
                    <a:lumMod val="20000"/>
                    <a:lumOff val="80000"/>
                  </a:schemeClr>
                </a:solidFill>
                <a:effectLst/>
                <a:latin typeface="Sitka Banner" pitchFamily="2" charset="0"/>
              </a:rPr>
              <a:t>But it won't stop there. Through a series of hands-on activities and real-time exercises, you'll put theory into practice as you roll up your sleeves and build websites and landing pages from scratch. Armed with a toolkit of digital marketing strategies and best practices in website design, you'll breathe life into your creations, turning ideas into interactive digital experiences.</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accent1">
                  <a:lumMod val="20000"/>
                  <a:lumOff val="80000"/>
                </a:schemeClr>
              </a:solidFill>
              <a:effectLst/>
              <a:latin typeface="Sitka Banner" pitchFamily="2"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sz="2000" b="0" i="0" dirty="0">
                <a:solidFill>
                  <a:schemeClr val="accent1">
                    <a:lumMod val="20000"/>
                    <a:lumOff val="80000"/>
                  </a:schemeClr>
                </a:solidFill>
                <a:effectLst/>
                <a:latin typeface="Sitka Banner" pitchFamily="2" charset="0"/>
              </a:rPr>
              <a:t>As a Digital Marketing Intern, exploring the fundamentals of digital marketing as this project is designed to help you understand website dynamics and essential design principles, enabling you to create compelling web presences. Through practical tasks, you'll learn to build websites and landing pages from scratch, applying digital marketing strategies for effective online engagement.</a:t>
            </a:r>
            <a:endParaRPr kumimoji="0" lang="en-US" altLang="en-US" sz="2000" b="0" i="0" u="none" strike="noStrike" cap="none" normalizeH="0" baseline="0" dirty="0">
              <a:ln>
                <a:noFill/>
              </a:ln>
              <a:solidFill>
                <a:schemeClr val="accent1">
                  <a:lumMod val="20000"/>
                  <a:lumOff val="80000"/>
                </a:schemeClr>
              </a:solidFill>
              <a:effectLst/>
              <a:latin typeface="Sitka Banner" pitchFamily="2" charset="0"/>
            </a:endParaRPr>
          </a:p>
        </p:txBody>
      </p:sp>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0" y="0"/>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30516264"/>
      </p:ext>
    </p:extLst>
  </p:cSld>
  <p:clrMapOvr>
    <a:masterClrMapping/>
  </p:clrMapOvr>
  <p:transition spd="med" advTm="3000">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8D35C02D-76A4-4F6B-B8F1-34B41CDEE8E2}"/>
              </a:ext>
            </a:extLst>
          </p:cNvPr>
          <p:cNvSpPr txBox="1"/>
          <p:nvPr/>
        </p:nvSpPr>
        <p:spPr>
          <a:xfrm>
            <a:off x="123825" y="400735"/>
            <a:ext cx="12287250" cy="400110"/>
          </a:xfrm>
          <a:prstGeom prst="rect">
            <a:avLst/>
          </a:prstGeom>
          <a:noFill/>
        </p:spPr>
        <p:txBody>
          <a:bodyPr wrap="square">
            <a:spAutoFit/>
          </a:bodyPr>
          <a:lstStyle/>
          <a:p>
            <a:r>
              <a:rPr lang="en-US" sz="2000" b="0" i="0" u="none" strike="noStrike" dirty="0">
                <a:solidFill>
                  <a:schemeClr val="accent4">
                    <a:lumMod val="60000"/>
                    <a:lumOff val="40000"/>
                  </a:schemeClr>
                </a:solidFill>
                <a:effectLst/>
                <a:latin typeface="Arial" panose="020B0604020202020204" pitchFamily="34" charset="0"/>
              </a:rPr>
              <a:t>TASK 5 Provide a list of best practices for creating visually appealing and user-friendly website designs</a:t>
            </a:r>
            <a:r>
              <a:rPr lang="en-US" sz="1800" b="0" i="0" u="none" strike="noStrike" dirty="0">
                <a:solidFill>
                  <a:srgbClr val="000000"/>
                </a:solidFill>
                <a:effectLst/>
                <a:latin typeface="Arial" panose="020B0604020202020204" pitchFamily="34" charset="0"/>
              </a:rPr>
              <a:t>.</a:t>
            </a:r>
            <a:endParaRPr lang="en-IN" dirty="0"/>
          </a:p>
        </p:txBody>
      </p:sp>
      <p:sp>
        <p:nvSpPr>
          <p:cNvPr id="7" name="TextBox 6">
            <a:extLst>
              <a:ext uri="{FF2B5EF4-FFF2-40B4-BE49-F238E27FC236}">
                <a16:creationId xmlns:a16="http://schemas.microsoft.com/office/drawing/2014/main" id="{06FEE1D5-3D6B-4AB1-86D6-864C0A32D14E}"/>
              </a:ext>
            </a:extLst>
          </p:cNvPr>
          <p:cNvSpPr txBox="1"/>
          <p:nvPr/>
        </p:nvSpPr>
        <p:spPr>
          <a:xfrm>
            <a:off x="608409" y="1006414"/>
            <a:ext cx="11318081" cy="5450851"/>
          </a:xfrm>
          <a:prstGeom prst="rect">
            <a:avLst/>
          </a:prstGeom>
          <a:noFill/>
        </p:spPr>
        <p:txBody>
          <a:bodyPr wrap="square">
            <a:spAutoFit/>
          </a:bodyPr>
          <a:lstStyle/>
          <a:p>
            <a:pPr algn="just">
              <a:lnSpc>
                <a:spcPct val="150000"/>
              </a:lnSpc>
              <a:buFont typeface="+mj-lt"/>
              <a:buAutoNum type="arabicPeriod"/>
            </a:pPr>
            <a:r>
              <a:rPr lang="en-US" b="1" i="0" dirty="0">
                <a:solidFill>
                  <a:srgbClr val="ECECEC"/>
                </a:solidFill>
                <a:effectLst/>
                <a:latin typeface="Söhne"/>
              </a:rPr>
              <a:t>Simplify Navigation:</a:t>
            </a:r>
            <a:endParaRPr lang="en-US" b="0" i="0" dirty="0">
              <a:solidFill>
                <a:srgbClr val="ECECEC"/>
              </a:solidFill>
              <a:effectLst/>
              <a:latin typeface="Söhne"/>
            </a:endParaRPr>
          </a:p>
          <a:p>
            <a:pPr marL="742950" lvl="1" indent="-285750" algn="just">
              <a:lnSpc>
                <a:spcPct val="150000"/>
              </a:lnSpc>
              <a:buFont typeface="+mj-lt"/>
              <a:buAutoNum type="arabicPeriod"/>
            </a:pPr>
            <a:r>
              <a:rPr lang="en-US" b="0" i="0" dirty="0">
                <a:solidFill>
                  <a:srgbClr val="ECECEC"/>
                </a:solidFill>
                <a:effectLst/>
                <a:latin typeface="Söhne"/>
              </a:rPr>
              <a:t>Use clear and intuitive navigation menus to help users easily find the information they need.</a:t>
            </a:r>
          </a:p>
          <a:p>
            <a:pPr marL="742950" lvl="1" indent="-285750" algn="just">
              <a:lnSpc>
                <a:spcPct val="150000"/>
              </a:lnSpc>
              <a:buFont typeface="+mj-lt"/>
              <a:buAutoNum type="arabicPeriod"/>
            </a:pPr>
            <a:r>
              <a:rPr lang="en-US" b="0" i="0" dirty="0">
                <a:solidFill>
                  <a:srgbClr val="ECECEC"/>
                </a:solidFill>
                <a:effectLst/>
                <a:latin typeface="Söhne"/>
              </a:rPr>
              <a:t>Limit the number of menu items and organize them logically to reduce cognitive load.</a:t>
            </a:r>
          </a:p>
          <a:p>
            <a:pPr algn="just">
              <a:lnSpc>
                <a:spcPct val="150000"/>
              </a:lnSpc>
              <a:buFont typeface="+mj-lt"/>
              <a:buAutoNum type="arabicPeriod"/>
            </a:pPr>
            <a:r>
              <a:rPr lang="en-US" b="1" i="0" dirty="0">
                <a:solidFill>
                  <a:srgbClr val="ECECEC"/>
                </a:solidFill>
                <a:effectLst/>
                <a:latin typeface="Söhne"/>
              </a:rPr>
              <a:t>Prioritize Content Hierarchy:</a:t>
            </a:r>
            <a:endParaRPr lang="en-US" b="0" i="0" dirty="0">
              <a:solidFill>
                <a:srgbClr val="ECECEC"/>
              </a:solidFill>
              <a:effectLst/>
              <a:latin typeface="Söhne"/>
            </a:endParaRPr>
          </a:p>
          <a:p>
            <a:pPr marL="742950" lvl="1" indent="-285750" algn="just">
              <a:lnSpc>
                <a:spcPct val="150000"/>
              </a:lnSpc>
              <a:buFont typeface="+mj-lt"/>
              <a:buAutoNum type="arabicPeriod"/>
            </a:pPr>
            <a:r>
              <a:rPr lang="en-US" b="0" i="0" dirty="0">
                <a:solidFill>
                  <a:srgbClr val="ECECEC"/>
                </a:solidFill>
                <a:effectLst/>
                <a:latin typeface="Söhne"/>
              </a:rPr>
              <a:t>Use visual hierarchy to emphasize important content and guide users' attention.</a:t>
            </a:r>
          </a:p>
          <a:p>
            <a:pPr marL="742950" lvl="1" indent="-285750" algn="just">
              <a:lnSpc>
                <a:spcPct val="150000"/>
              </a:lnSpc>
              <a:buFont typeface="+mj-lt"/>
              <a:buAutoNum type="arabicPeriod"/>
            </a:pPr>
            <a:r>
              <a:rPr lang="en-US" b="0" i="0" dirty="0">
                <a:solidFill>
                  <a:srgbClr val="ECECEC"/>
                </a:solidFill>
                <a:effectLst/>
                <a:latin typeface="Söhne"/>
              </a:rPr>
              <a:t>Use larger fonts, bolder colors, and strategic placement to highlight key messages and calls-to-action.</a:t>
            </a:r>
          </a:p>
          <a:p>
            <a:pPr algn="just">
              <a:lnSpc>
                <a:spcPct val="150000"/>
              </a:lnSpc>
              <a:buFont typeface="+mj-lt"/>
              <a:buAutoNum type="arabicPeriod"/>
            </a:pPr>
            <a:r>
              <a:rPr lang="en-US" b="1" i="0" dirty="0">
                <a:solidFill>
                  <a:srgbClr val="ECECEC"/>
                </a:solidFill>
                <a:effectLst/>
                <a:latin typeface="Söhne"/>
              </a:rPr>
              <a:t>Optimize Readability:</a:t>
            </a:r>
            <a:endParaRPr lang="en-US" b="0" i="0" dirty="0">
              <a:solidFill>
                <a:srgbClr val="ECECEC"/>
              </a:solidFill>
              <a:effectLst/>
              <a:latin typeface="Söhne"/>
            </a:endParaRPr>
          </a:p>
          <a:p>
            <a:pPr marL="742950" lvl="1" indent="-285750" algn="just">
              <a:lnSpc>
                <a:spcPct val="150000"/>
              </a:lnSpc>
              <a:buFont typeface="+mj-lt"/>
              <a:buAutoNum type="arabicPeriod"/>
            </a:pPr>
            <a:r>
              <a:rPr lang="en-US" b="0" i="0" dirty="0">
                <a:solidFill>
                  <a:srgbClr val="ECECEC"/>
                </a:solidFill>
                <a:effectLst/>
                <a:latin typeface="Söhne"/>
              </a:rPr>
              <a:t>Choose legible fonts and appropriate font sizes for both desktop and mobile devices.</a:t>
            </a:r>
          </a:p>
          <a:p>
            <a:pPr marL="742950" lvl="1" indent="-285750" algn="just">
              <a:lnSpc>
                <a:spcPct val="150000"/>
              </a:lnSpc>
              <a:buFont typeface="+mj-lt"/>
              <a:buAutoNum type="arabicPeriod"/>
            </a:pPr>
            <a:r>
              <a:rPr lang="en-US" b="0" i="0" dirty="0">
                <a:solidFill>
                  <a:srgbClr val="ECECEC"/>
                </a:solidFill>
                <a:effectLst/>
                <a:latin typeface="Söhne"/>
              </a:rPr>
              <a:t>Ensure sufficient contrast between text and background colors to enhance readability, especially for users with visual impairments.</a:t>
            </a:r>
          </a:p>
          <a:p>
            <a:pPr algn="just">
              <a:lnSpc>
                <a:spcPct val="150000"/>
              </a:lnSpc>
              <a:buFont typeface="+mj-lt"/>
              <a:buAutoNum type="arabicPeriod"/>
            </a:pPr>
            <a:r>
              <a:rPr lang="en-US" b="1" i="0" dirty="0">
                <a:solidFill>
                  <a:srgbClr val="ECECEC"/>
                </a:solidFill>
                <a:effectLst/>
                <a:latin typeface="Söhne"/>
              </a:rPr>
              <a:t>Use Consistent Branding:</a:t>
            </a:r>
            <a:endParaRPr lang="en-US" b="0" i="0" dirty="0">
              <a:solidFill>
                <a:srgbClr val="ECECEC"/>
              </a:solidFill>
              <a:effectLst/>
              <a:latin typeface="Söhne"/>
            </a:endParaRPr>
          </a:p>
          <a:p>
            <a:pPr marL="742950" lvl="1" indent="-285750" algn="just">
              <a:lnSpc>
                <a:spcPct val="150000"/>
              </a:lnSpc>
              <a:buFont typeface="+mj-lt"/>
              <a:buAutoNum type="arabicPeriod"/>
            </a:pPr>
            <a:r>
              <a:rPr lang="en-US" b="0" i="0" dirty="0">
                <a:solidFill>
                  <a:srgbClr val="ECECEC"/>
                </a:solidFill>
                <a:effectLst/>
                <a:latin typeface="Söhne"/>
              </a:rPr>
              <a:t>Maintain consistency in branding elements such as colors, fonts, and logos across all pages.</a:t>
            </a:r>
          </a:p>
          <a:p>
            <a:pPr marL="742950" lvl="1" indent="-285750" algn="just">
              <a:lnSpc>
                <a:spcPct val="150000"/>
              </a:lnSpc>
              <a:buFont typeface="+mj-lt"/>
              <a:buAutoNum type="arabicPeriod"/>
            </a:pPr>
            <a:r>
              <a:rPr lang="en-US" b="0" i="0" dirty="0">
                <a:solidFill>
                  <a:srgbClr val="ECECEC"/>
                </a:solidFill>
                <a:effectLst/>
                <a:latin typeface="Söhne"/>
              </a:rPr>
              <a:t>Use a cohesive design theme that reflects your brand identity and values.</a:t>
            </a:r>
          </a:p>
        </p:txBody>
      </p:sp>
    </p:spTree>
    <p:extLst>
      <p:ext uri="{BB962C8B-B14F-4D97-AF65-F5344CB8AC3E}">
        <p14:creationId xmlns:p14="http://schemas.microsoft.com/office/powerpoint/2010/main" val="2578581732"/>
      </p:ext>
    </p:extLst>
  </p:cSld>
  <p:clrMapOvr>
    <a:masterClrMapping/>
  </p:clrMapOvr>
  <p:transition spd="med" advTm="3000">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18948F57-422C-487E-B906-A2A481DA6953}"/>
              </a:ext>
            </a:extLst>
          </p:cNvPr>
          <p:cNvSpPr txBox="1"/>
          <p:nvPr/>
        </p:nvSpPr>
        <p:spPr>
          <a:xfrm>
            <a:off x="485775" y="612845"/>
            <a:ext cx="10820399" cy="5450851"/>
          </a:xfrm>
          <a:prstGeom prst="rect">
            <a:avLst/>
          </a:prstGeom>
          <a:noFill/>
        </p:spPr>
        <p:txBody>
          <a:bodyPr wrap="square">
            <a:spAutoFit/>
          </a:bodyPr>
          <a:lstStyle/>
          <a:p>
            <a:pPr algn="just">
              <a:lnSpc>
                <a:spcPct val="150000"/>
              </a:lnSpc>
            </a:pPr>
            <a:r>
              <a:rPr lang="en-US" b="1" i="0" dirty="0">
                <a:solidFill>
                  <a:srgbClr val="ECECEC"/>
                </a:solidFill>
                <a:effectLst/>
                <a:latin typeface="Söhne"/>
              </a:rPr>
              <a:t>5.Utilize White Space:</a:t>
            </a:r>
            <a:endParaRPr lang="en-US" b="0" i="0" dirty="0">
              <a:solidFill>
                <a:srgbClr val="ECECEC"/>
              </a:solidFill>
              <a:effectLst/>
              <a:latin typeface="Söhne"/>
            </a:endParaRPr>
          </a:p>
          <a:p>
            <a:pPr marL="742950" lvl="1" indent="-285750" algn="just">
              <a:lnSpc>
                <a:spcPct val="150000"/>
              </a:lnSpc>
              <a:buFont typeface="+mj-lt"/>
              <a:buAutoNum type="arabicPeriod"/>
            </a:pPr>
            <a:r>
              <a:rPr lang="en-US" b="0" i="0" dirty="0">
                <a:solidFill>
                  <a:srgbClr val="ECECEC"/>
                </a:solidFill>
                <a:effectLst/>
                <a:latin typeface="Söhne"/>
              </a:rPr>
              <a:t>Use white space effectively to improve visual clarity and reduce clutter.</a:t>
            </a:r>
          </a:p>
          <a:p>
            <a:pPr marL="742950" lvl="1" indent="-285750" algn="just">
              <a:lnSpc>
                <a:spcPct val="150000"/>
              </a:lnSpc>
              <a:buFont typeface="+mj-lt"/>
              <a:buAutoNum type="arabicPeriod"/>
            </a:pPr>
            <a:r>
              <a:rPr lang="en-US" b="0" i="0" dirty="0">
                <a:solidFill>
                  <a:srgbClr val="ECECEC"/>
                </a:solidFill>
                <a:effectLst/>
                <a:latin typeface="Söhne"/>
              </a:rPr>
              <a:t>Allow adequate spacing between elements to enhance readability and user experience.</a:t>
            </a:r>
          </a:p>
          <a:p>
            <a:pPr algn="just">
              <a:lnSpc>
                <a:spcPct val="150000"/>
              </a:lnSpc>
            </a:pPr>
            <a:r>
              <a:rPr lang="en-US" b="1" i="0" dirty="0">
                <a:solidFill>
                  <a:srgbClr val="ECECEC"/>
                </a:solidFill>
                <a:effectLst/>
                <a:latin typeface="Söhne"/>
              </a:rPr>
              <a:t>6.Optimize Images and Multimedia:</a:t>
            </a:r>
            <a:endParaRPr lang="en-US" b="0" i="0" dirty="0">
              <a:solidFill>
                <a:srgbClr val="ECECEC"/>
              </a:solidFill>
              <a:effectLst/>
              <a:latin typeface="Söhne"/>
            </a:endParaRPr>
          </a:p>
          <a:p>
            <a:pPr marL="742950" lvl="1" indent="-285750" algn="just">
              <a:lnSpc>
                <a:spcPct val="150000"/>
              </a:lnSpc>
              <a:buFont typeface="+mj-lt"/>
              <a:buAutoNum type="arabicPeriod"/>
            </a:pPr>
            <a:r>
              <a:rPr lang="en-US" b="0" i="0" dirty="0">
                <a:solidFill>
                  <a:srgbClr val="ECECEC"/>
                </a:solidFill>
                <a:effectLst/>
                <a:latin typeface="Söhne"/>
              </a:rPr>
              <a:t>Use high-quality images and multimedia content to enhance visual appeal.</a:t>
            </a:r>
          </a:p>
          <a:p>
            <a:pPr marL="742950" lvl="1" indent="-285750" algn="just">
              <a:lnSpc>
                <a:spcPct val="150000"/>
              </a:lnSpc>
              <a:buFont typeface="+mj-lt"/>
              <a:buAutoNum type="arabicPeriod"/>
            </a:pPr>
            <a:r>
              <a:rPr lang="en-US" b="0" i="0" dirty="0">
                <a:solidFill>
                  <a:srgbClr val="ECECEC"/>
                </a:solidFill>
                <a:effectLst/>
                <a:latin typeface="Söhne"/>
              </a:rPr>
              <a:t>Optimize file sizes to minimize loading times and improve website performance.</a:t>
            </a:r>
          </a:p>
          <a:p>
            <a:pPr algn="just">
              <a:lnSpc>
                <a:spcPct val="150000"/>
              </a:lnSpc>
            </a:pPr>
            <a:r>
              <a:rPr lang="en-US" b="1" i="0" dirty="0">
                <a:solidFill>
                  <a:srgbClr val="ECECEC"/>
                </a:solidFill>
                <a:effectLst/>
                <a:latin typeface="Söhne"/>
              </a:rPr>
              <a:t>7.Ensure Mobile Responsiveness:</a:t>
            </a:r>
            <a:endParaRPr lang="en-US" b="0" i="0" dirty="0">
              <a:solidFill>
                <a:srgbClr val="ECECEC"/>
              </a:solidFill>
              <a:effectLst/>
              <a:latin typeface="Söhne"/>
            </a:endParaRPr>
          </a:p>
          <a:p>
            <a:pPr marL="742950" lvl="1" indent="-285750" algn="just">
              <a:lnSpc>
                <a:spcPct val="150000"/>
              </a:lnSpc>
              <a:buFont typeface="+mj-lt"/>
              <a:buAutoNum type="arabicPeriod"/>
            </a:pPr>
            <a:r>
              <a:rPr lang="en-US" b="0" i="0" dirty="0">
                <a:solidFill>
                  <a:srgbClr val="ECECEC"/>
                </a:solidFill>
                <a:effectLst/>
                <a:latin typeface="Söhne"/>
              </a:rPr>
              <a:t>Design websites with a mobile-first approach to ensure compatibility across various devices and screen sizes.</a:t>
            </a:r>
          </a:p>
          <a:p>
            <a:pPr marL="742950" lvl="1" indent="-285750" algn="just">
              <a:lnSpc>
                <a:spcPct val="150000"/>
              </a:lnSpc>
              <a:buFont typeface="+mj-lt"/>
              <a:buAutoNum type="arabicPeriod"/>
            </a:pPr>
            <a:r>
              <a:rPr lang="en-US" b="0" i="0" dirty="0">
                <a:solidFill>
                  <a:srgbClr val="ECECEC"/>
                </a:solidFill>
                <a:effectLst/>
                <a:latin typeface="Söhne"/>
              </a:rPr>
              <a:t>Use responsive design techniques to adapt layout and content based on screen resolution.</a:t>
            </a:r>
          </a:p>
          <a:p>
            <a:pPr algn="just">
              <a:lnSpc>
                <a:spcPct val="150000"/>
              </a:lnSpc>
            </a:pPr>
            <a:r>
              <a:rPr lang="en-US" b="1" i="0" dirty="0">
                <a:solidFill>
                  <a:srgbClr val="ECECEC"/>
                </a:solidFill>
                <a:effectLst/>
                <a:latin typeface="Söhne"/>
              </a:rPr>
              <a:t>8.Incorporate Visual Consistency:</a:t>
            </a:r>
            <a:endParaRPr lang="en-US" b="0" i="0" dirty="0">
              <a:solidFill>
                <a:srgbClr val="ECECEC"/>
              </a:solidFill>
              <a:effectLst/>
              <a:latin typeface="Söhne"/>
            </a:endParaRPr>
          </a:p>
          <a:p>
            <a:pPr marL="742950" lvl="1" indent="-285750" algn="just">
              <a:lnSpc>
                <a:spcPct val="150000"/>
              </a:lnSpc>
              <a:buFont typeface="+mj-lt"/>
              <a:buAutoNum type="arabicPeriod"/>
            </a:pPr>
            <a:r>
              <a:rPr lang="en-US" b="0" i="0" dirty="0">
                <a:solidFill>
                  <a:srgbClr val="ECECEC"/>
                </a:solidFill>
                <a:effectLst/>
                <a:latin typeface="Söhne"/>
              </a:rPr>
              <a:t>Maintain visual consistency in layout, color scheme, and typography throughout the website.</a:t>
            </a:r>
          </a:p>
          <a:p>
            <a:pPr marL="742950" lvl="1" indent="-285750" algn="just">
              <a:lnSpc>
                <a:spcPct val="150000"/>
              </a:lnSpc>
              <a:buFont typeface="+mj-lt"/>
              <a:buAutoNum type="arabicPeriod"/>
            </a:pPr>
            <a:r>
              <a:rPr lang="en-US" b="0" i="0" dirty="0">
                <a:solidFill>
                  <a:srgbClr val="ECECEC"/>
                </a:solidFill>
                <a:effectLst/>
                <a:latin typeface="Söhne"/>
              </a:rPr>
              <a:t>Use grids and alignment to create a harmonious and balanced design</a:t>
            </a:r>
          </a:p>
        </p:txBody>
      </p:sp>
    </p:spTree>
    <p:extLst>
      <p:ext uri="{BB962C8B-B14F-4D97-AF65-F5344CB8AC3E}">
        <p14:creationId xmlns:p14="http://schemas.microsoft.com/office/powerpoint/2010/main" val="1369952069"/>
      </p:ext>
    </p:extLst>
  </p:cSld>
  <p:clrMapOvr>
    <a:masterClrMapping/>
  </p:clrMapOvr>
  <p:transition spd="med" advTm="3000">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77C7CAE6-A310-4062-A93E-F07C08DEB3F6}"/>
              </a:ext>
            </a:extLst>
          </p:cNvPr>
          <p:cNvSpPr txBox="1"/>
          <p:nvPr/>
        </p:nvSpPr>
        <p:spPr>
          <a:xfrm>
            <a:off x="3143250" y="2333625"/>
            <a:ext cx="6276975" cy="1569660"/>
          </a:xfrm>
          <a:prstGeom prst="rect">
            <a:avLst/>
          </a:prstGeom>
          <a:noFill/>
        </p:spPr>
        <p:txBody>
          <a:bodyPr wrap="square" rtlCol="0">
            <a:spAutoFit/>
          </a:bodyPr>
          <a:lstStyle/>
          <a:p>
            <a:r>
              <a:rPr lang="en-IN" sz="9600" dirty="0">
                <a:latin typeface="Sitka Banner" pitchFamily="2" charset="0"/>
              </a:rPr>
              <a:t>THANK YOU</a:t>
            </a:r>
          </a:p>
        </p:txBody>
      </p:sp>
    </p:spTree>
    <p:extLst>
      <p:ext uri="{BB962C8B-B14F-4D97-AF65-F5344CB8AC3E}">
        <p14:creationId xmlns:p14="http://schemas.microsoft.com/office/powerpoint/2010/main" val="573914519"/>
      </p:ext>
    </p:extLst>
  </p:cSld>
  <p:clrMapOvr>
    <a:masterClrMapping/>
  </p:clrMapOvr>
  <p:transition spd="med" advTm="3000">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0" y="0"/>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D3B07877-5B04-47F6-9228-523DE5503861}"/>
              </a:ext>
            </a:extLst>
          </p:cNvPr>
          <p:cNvSpPr txBox="1"/>
          <p:nvPr/>
        </p:nvSpPr>
        <p:spPr>
          <a:xfrm>
            <a:off x="280987" y="184336"/>
            <a:ext cx="11630025" cy="784830"/>
          </a:xfrm>
          <a:prstGeom prst="rect">
            <a:avLst/>
          </a:prstGeom>
          <a:noFill/>
        </p:spPr>
        <p:txBody>
          <a:bodyPr wrap="square" rtlCol="0">
            <a:spAutoFit/>
          </a:bodyPr>
          <a:lstStyle/>
          <a:p>
            <a:pPr algn="just">
              <a:lnSpc>
                <a:spcPct val="150000"/>
              </a:lnSpc>
            </a:pPr>
            <a:r>
              <a:rPr lang="en-US" dirty="0">
                <a:solidFill>
                  <a:schemeClr val="accent4">
                    <a:lumMod val="40000"/>
                    <a:lumOff val="60000"/>
                  </a:schemeClr>
                </a:solidFill>
                <a:latin typeface="Bahnschrift Light" panose="020B0502040204020203" pitchFamily="34" charset="0"/>
              </a:rPr>
              <a:t>TASK 1 </a:t>
            </a:r>
            <a:r>
              <a:rPr lang="en-US" b="0" i="0" u="none" strike="noStrike" dirty="0">
                <a:solidFill>
                  <a:schemeClr val="accent4">
                    <a:lumMod val="40000"/>
                    <a:lumOff val="60000"/>
                  </a:schemeClr>
                </a:solidFill>
                <a:effectLst/>
                <a:latin typeface="Bahnschrift Light" panose="020B0502040204020203" pitchFamily="34" charset="0"/>
              </a:rPr>
              <a:t>Understand their products or services and create short descriptions for a  minimum of 3 and a </a:t>
            </a:r>
          </a:p>
          <a:p>
            <a:r>
              <a:rPr lang="en-US" b="0" i="0" u="none" strike="noStrike" dirty="0">
                <a:solidFill>
                  <a:schemeClr val="accent4">
                    <a:lumMod val="40000"/>
                    <a:lumOff val="60000"/>
                  </a:schemeClr>
                </a:solidFill>
                <a:effectLst/>
                <a:latin typeface="Bahnschrift Light" panose="020B0502040204020203" pitchFamily="34" charset="0"/>
              </a:rPr>
              <a:t>maximum of 5 products or services.</a:t>
            </a:r>
            <a:r>
              <a:rPr lang="en-US" dirty="0">
                <a:solidFill>
                  <a:schemeClr val="accent4">
                    <a:lumMod val="40000"/>
                    <a:lumOff val="60000"/>
                  </a:schemeClr>
                </a:solidFill>
                <a:latin typeface="Bahnschrift Light" panose="020B0502040204020203" pitchFamily="34" charset="0"/>
              </a:rPr>
              <a:t> </a:t>
            </a:r>
            <a:endParaRPr lang="en-IN" dirty="0">
              <a:solidFill>
                <a:schemeClr val="accent4">
                  <a:lumMod val="40000"/>
                  <a:lumOff val="60000"/>
                </a:schemeClr>
              </a:solidFill>
              <a:latin typeface="Bahnschrift Light" panose="020B0502040204020203" pitchFamily="34" charset="0"/>
            </a:endParaRPr>
          </a:p>
        </p:txBody>
      </p:sp>
      <p:sp>
        <p:nvSpPr>
          <p:cNvPr id="5" name="TextBox 4">
            <a:extLst>
              <a:ext uri="{FF2B5EF4-FFF2-40B4-BE49-F238E27FC236}">
                <a16:creationId xmlns:a16="http://schemas.microsoft.com/office/drawing/2014/main" id="{6937763F-2C4A-4F85-A6BC-117F883B1AF0}"/>
              </a:ext>
            </a:extLst>
          </p:cNvPr>
          <p:cNvSpPr txBox="1"/>
          <p:nvPr/>
        </p:nvSpPr>
        <p:spPr>
          <a:xfrm>
            <a:off x="466724" y="1219972"/>
            <a:ext cx="11258550" cy="461665"/>
          </a:xfrm>
          <a:prstGeom prst="rect">
            <a:avLst/>
          </a:prstGeom>
          <a:noFill/>
        </p:spPr>
        <p:txBody>
          <a:bodyPr wrap="square" rtlCol="0">
            <a:spAutoFit/>
          </a:bodyPr>
          <a:lstStyle/>
          <a:p>
            <a:r>
              <a:rPr lang="en-US" sz="2400" dirty="0">
                <a:solidFill>
                  <a:schemeClr val="accent1">
                    <a:lumMod val="20000"/>
                    <a:lumOff val="80000"/>
                  </a:schemeClr>
                </a:solidFill>
              </a:rPr>
              <a:t>Certainly, Here I’m considering myself as a digital marketing intern at Apple company</a:t>
            </a:r>
            <a:endParaRPr lang="en-IN" sz="2400" dirty="0">
              <a:solidFill>
                <a:schemeClr val="accent1">
                  <a:lumMod val="20000"/>
                  <a:lumOff val="80000"/>
                </a:schemeClr>
              </a:solidFill>
            </a:endParaRPr>
          </a:p>
        </p:txBody>
      </p:sp>
      <p:sp>
        <p:nvSpPr>
          <p:cNvPr id="7" name="TextBox 6">
            <a:extLst>
              <a:ext uri="{FF2B5EF4-FFF2-40B4-BE49-F238E27FC236}">
                <a16:creationId xmlns:a16="http://schemas.microsoft.com/office/drawing/2014/main" id="{AF0E183E-0899-4CD6-A7DA-A37A95A607E6}"/>
              </a:ext>
            </a:extLst>
          </p:cNvPr>
          <p:cNvSpPr txBox="1"/>
          <p:nvPr/>
        </p:nvSpPr>
        <p:spPr>
          <a:xfrm>
            <a:off x="593888" y="1932443"/>
            <a:ext cx="10680569" cy="4619854"/>
          </a:xfrm>
          <a:prstGeom prst="rect">
            <a:avLst/>
          </a:prstGeom>
          <a:noFill/>
        </p:spPr>
        <p:txBody>
          <a:bodyPr wrap="square">
            <a:spAutoFit/>
          </a:bodyPr>
          <a:lstStyle/>
          <a:p>
            <a:pPr algn="just">
              <a:lnSpc>
                <a:spcPct val="150000"/>
              </a:lnSpc>
              <a:buFont typeface="+mj-lt"/>
              <a:buAutoNum type="arabicPeriod"/>
            </a:pPr>
            <a:r>
              <a:rPr lang="en-US" b="1" i="0" dirty="0">
                <a:solidFill>
                  <a:srgbClr val="ECECEC"/>
                </a:solidFill>
                <a:effectLst/>
                <a:latin typeface="Söhne"/>
              </a:rPr>
              <a:t>iPhone 13 Pro Max:</a:t>
            </a:r>
            <a:r>
              <a:rPr lang="en-US" b="0" i="0" dirty="0">
                <a:solidFill>
                  <a:srgbClr val="ECECEC"/>
                </a:solidFill>
                <a:effectLst/>
                <a:latin typeface="Söhne"/>
              </a:rPr>
              <a:t> The iPhone 13 Pro Max epitomizes cutting-edge technology and seamless design. With its stunning Super Retina XDR display and powerful A15 Bionic chip, it offers unparalleled performance and graphics. Its Pro camera system captures breathtaking photos and videos even in low light, while its durable Ceramic Shield front glass ensures enhanced protection. With 5G capability and advanced iOS features, the iPhone 13 Pro Max redefines the smartphone experience.</a:t>
            </a:r>
          </a:p>
          <a:p>
            <a:pPr algn="just">
              <a:lnSpc>
                <a:spcPct val="150000"/>
              </a:lnSpc>
              <a:buFont typeface="+mj-lt"/>
              <a:buAutoNum type="arabicPeriod"/>
            </a:pPr>
            <a:r>
              <a:rPr lang="en-US" b="1" i="0" dirty="0" err="1">
                <a:solidFill>
                  <a:srgbClr val="ECECEC"/>
                </a:solidFill>
                <a:effectLst/>
                <a:latin typeface="Söhne"/>
              </a:rPr>
              <a:t>AirPods</a:t>
            </a:r>
            <a:r>
              <a:rPr lang="en-US" b="1" i="0" dirty="0">
                <a:solidFill>
                  <a:srgbClr val="ECECEC"/>
                </a:solidFill>
                <a:effectLst/>
                <a:latin typeface="Söhne"/>
              </a:rPr>
              <a:t> Pro:</a:t>
            </a:r>
            <a:r>
              <a:rPr lang="en-US" b="0" i="0" dirty="0">
                <a:solidFill>
                  <a:srgbClr val="ECECEC"/>
                </a:solidFill>
                <a:effectLst/>
                <a:latin typeface="Söhne"/>
              </a:rPr>
              <a:t> </a:t>
            </a:r>
            <a:r>
              <a:rPr lang="en-US" b="0" i="0" dirty="0" err="1">
                <a:solidFill>
                  <a:srgbClr val="ECECEC"/>
                </a:solidFill>
                <a:effectLst/>
                <a:latin typeface="Söhne"/>
              </a:rPr>
              <a:t>AirPods</a:t>
            </a:r>
            <a:r>
              <a:rPr lang="en-US" b="0" i="0" dirty="0">
                <a:solidFill>
                  <a:srgbClr val="ECECEC"/>
                </a:solidFill>
                <a:effectLst/>
                <a:latin typeface="Söhne"/>
              </a:rPr>
              <a:t> Pro revolutionizes the way we experience audio. With active noise cancellation for immersive sound, Transparency mode for hearing the world around you, and a customizable fit for all-day comfort, it delivers an unparalleled listening experience. The adaptive EQ tunes music to the shape of your ear, while the sweat and water resistance make it ideal for workouts and outdoor activities. With seamless integration with Apple devices and the convenience of "Hey Siri" voice control, </a:t>
            </a:r>
            <a:r>
              <a:rPr lang="en-US" b="0" i="0" dirty="0" err="1">
                <a:solidFill>
                  <a:srgbClr val="ECECEC"/>
                </a:solidFill>
                <a:effectLst/>
                <a:latin typeface="Söhne"/>
              </a:rPr>
              <a:t>AirPods</a:t>
            </a:r>
            <a:r>
              <a:rPr lang="en-US" b="0" i="0" dirty="0">
                <a:solidFill>
                  <a:srgbClr val="ECECEC"/>
                </a:solidFill>
                <a:effectLst/>
                <a:latin typeface="Söhne"/>
              </a:rPr>
              <a:t> Pro sets a new standard for wireless earbuds.</a:t>
            </a:r>
          </a:p>
        </p:txBody>
      </p:sp>
    </p:spTree>
    <p:extLst>
      <p:ext uri="{BB962C8B-B14F-4D97-AF65-F5344CB8AC3E}">
        <p14:creationId xmlns:p14="http://schemas.microsoft.com/office/powerpoint/2010/main" val="3526114503"/>
      </p:ext>
    </p:extLst>
  </p:cSld>
  <p:clrMapOvr>
    <a:masterClrMapping/>
  </p:clrMapOvr>
  <p:transition spd="med" advTm="3000">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0" y="0"/>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A7DC6827-A26D-4049-9292-3C7B1B299B28}"/>
              </a:ext>
            </a:extLst>
          </p:cNvPr>
          <p:cNvSpPr txBox="1"/>
          <p:nvPr/>
        </p:nvSpPr>
        <p:spPr>
          <a:xfrm>
            <a:off x="685014" y="703574"/>
            <a:ext cx="10821971" cy="5450851"/>
          </a:xfrm>
          <a:prstGeom prst="rect">
            <a:avLst/>
          </a:prstGeom>
          <a:noFill/>
        </p:spPr>
        <p:txBody>
          <a:bodyPr wrap="square">
            <a:spAutoFit/>
          </a:bodyPr>
          <a:lstStyle/>
          <a:p>
            <a:pPr algn="just">
              <a:lnSpc>
                <a:spcPct val="150000"/>
              </a:lnSpc>
            </a:pPr>
            <a:r>
              <a:rPr lang="en-US" b="1" i="0" dirty="0">
                <a:solidFill>
                  <a:srgbClr val="ECECEC"/>
                </a:solidFill>
                <a:effectLst/>
                <a:latin typeface="Söhne"/>
              </a:rPr>
              <a:t>3.MacBook Pro (M1 Chip):</a:t>
            </a:r>
            <a:r>
              <a:rPr lang="en-US" b="0" i="0" dirty="0">
                <a:solidFill>
                  <a:srgbClr val="ECECEC"/>
                </a:solidFill>
                <a:effectLst/>
                <a:latin typeface="Söhne"/>
              </a:rPr>
              <a:t> The MacBook Pro with the groundbreaking M1 chip sets new benchmarks in performance and power efficiency. Its M1 chip integrates the CPU, GPU, and Neural Engine into a single system-on-chip (SoC), delivering blazing-fast processing speeds and extraordinary battery life. The Retina display with True Tone technology provides vibrant colors and sharp details for an immersive viewing experience. With macOS Big Sur optimized for M1, along with advanced security features, the MacBook Pro offers unrivaled productivity and creativity for professionals and creatives alike.</a:t>
            </a:r>
          </a:p>
          <a:p>
            <a:pPr algn="just">
              <a:lnSpc>
                <a:spcPct val="150000"/>
              </a:lnSpc>
              <a:buFont typeface="+mj-lt"/>
              <a:buAutoNum type="arabicPeriod"/>
            </a:pPr>
            <a:endParaRPr lang="en-US" dirty="0">
              <a:solidFill>
                <a:srgbClr val="ECECEC"/>
              </a:solidFill>
              <a:latin typeface="Söhne"/>
            </a:endParaRPr>
          </a:p>
          <a:p>
            <a:pPr algn="just">
              <a:lnSpc>
                <a:spcPct val="150000"/>
              </a:lnSpc>
            </a:pPr>
            <a:r>
              <a:rPr lang="en-US" b="0" i="0" dirty="0">
                <a:solidFill>
                  <a:srgbClr val="ECECEC"/>
                </a:solidFill>
                <a:effectLst/>
                <a:latin typeface="Söhne"/>
              </a:rPr>
              <a:t>4.</a:t>
            </a:r>
            <a:r>
              <a:rPr lang="en-US" b="1" i="0" dirty="0">
                <a:solidFill>
                  <a:srgbClr val="ECECEC"/>
                </a:solidFill>
                <a:effectLst/>
                <a:latin typeface="Söhne"/>
              </a:rPr>
              <a:t> Apple Watch Series 7:</a:t>
            </a:r>
            <a:r>
              <a:rPr lang="en-US" b="0" i="0" dirty="0">
                <a:solidFill>
                  <a:srgbClr val="ECECEC"/>
                </a:solidFill>
                <a:effectLst/>
                <a:latin typeface="Söhne"/>
              </a:rPr>
              <a:t> The Apple Watch Series 7 is the ultimate companion for a healthy and active lifestyle. Its larger and more advanced Retina display offers increased readability and more intuitive interactions. With advanced health features like blood oxygen monitoring, ECG, and sleep tracking, it empowers users to take control of their well-being. The </a:t>
            </a:r>
            <a:r>
              <a:rPr lang="en-US" b="0" i="0" dirty="0" err="1">
                <a:solidFill>
                  <a:srgbClr val="ECECEC"/>
                </a:solidFill>
                <a:effectLst/>
                <a:latin typeface="Söhne"/>
              </a:rPr>
              <a:t>WatchOS</a:t>
            </a:r>
            <a:r>
              <a:rPr lang="en-US" b="0" i="0" dirty="0">
                <a:solidFill>
                  <a:srgbClr val="ECECEC"/>
                </a:solidFill>
                <a:effectLst/>
                <a:latin typeface="Söhne"/>
              </a:rPr>
              <a:t> ecosystem provides access to a myriad of apps, from fitness and productivity to entertainment, all easily accessible from your wrist. With customizable bands and a sleek design, the Apple Watch Series 7 seamlessly blends style and functionality.</a:t>
            </a:r>
          </a:p>
        </p:txBody>
      </p:sp>
    </p:spTree>
    <p:extLst>
      <p:ext uri="{BB962C8B-B14F-4D97-AF65-F5344CB8AC3E}">
        <p14:creationId xmlns:p14="http://schemas.microsoft.com/office/powerpoint/2010/main" val="4104919807"/>
      </p:ext>
    </p:extLst>
  </p:cSld>
  <p:clrMapOvr>
    <a:masterClrMapping/>
  </p:clrMapOvr>
  <p:transition spd="med" advTm="3000">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23CCEF1E-9B59-4F69-8F10-3D1BE26DB200}"/>
              </a:ext>
            </a:extLst>
          </p:cNvPr>
          <p:cNvSpPr txBox="1"/>
          <p:nvPr/>
        </p:nvSpPr>
        <p:spPr>
          <a:xfrm>
            <a:off x="371474" y="334060"/>
            <a:ext cx="10801351" cy="369332"/>
          </a:xfrm>
          <a:prstGeom prst="rect">
            <a:avLst/>
          </a:prstGeom>
          <a:noFill/>
        </p:spPr>
        <p:txBody>
          <a:bodyPr wrap="square">
            <a:spAutoFit/>
          </a:bodyPr>
          <a:lstStyle/>
          <a:p>
            <a:r>
              <a:rPr lang="en-US" sz="1800" b="0" i="0" u="none" strike="noStrike" dirty="0">
                <a:solidFill>
                  <a:schemeClr val="accent4">
                    <a:lumMod val="40000"/>
                    <a:lumOff val="60000"/>
                  </a:schemeClr>
                </a:solidFill>
                <a:effectLst/>
                <a:latin typeface="Arial" panose="020B0604020202020204" pitchFamily="34" charset="0"/>
              </a:rPr>
              <a:t>TASK 2 Determine the platform on which the website is developed (Use online tools to identify).</a:t>
            </a:r>
            <a:endParaRPr lang="en-IN" dirty="0">
              <a:solidFill>
                <a:schemeClr val="accent4">
                  <a:lumMod val="40000"/>
                  <a:lumOff val="60000"/>
                </a:schemeClr>
              </a:solidFill>
            </a:endParaRPr>
          </a:p>
        </p:txBody>
      </p:sp>
      <p:sp>
        <p:nvSpPr>
          <p:cNvPr id="7" name="TextBox 6">
            <a:extLst>
              <a:ext uri="{FF2B5EF4-FFF2-40B4-BE49-F238E27FC236}">
                <a16:creationId xmlns:a16="http://schemas.microsoft.com/office/drawing/2014/main" id="{09E63F27-3B94-40A0-AFC7-A5B5F6FF2278}"/>
              </a:ext>
            </a:extLst>
          </p:cNvPr>
          <p:cNvSpPr txBox="1"/>
          <p:nvPr/>
        </p:nvSpPr>
        <p:spPr>
          <a:xfrm>
            <a:off x="879049" y="803488"/>
            <a:ext cx="6094428" cy="586635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IN" dirty="0">
                <a:solidFill>
                  <a:schemeClr val="bg1"/>
                </a:solidFill>
              </a:rPr>
              <a:t>Static site generator - Next.js(12.3.0)</a:t>
            </a:r>
          </a:p>
          <a:p>
            <a:pPr marL="285750" indent="-285750">
              <a:lnSpc>
                <a:spcPct val="150000"/>
              </a:lnSpc>
              <a:buFont typeface="Arial" panose="020B0604020202020204" pitchFamily="34" charset="0"/>
              <a:buChar char="•"/>
            </a:pPr>
            <a:r>
              <a:rPr lang="en-IN" dirty="0">
                <a:solidFill>
                  <a:schemeClr val="bg1"/>
                </a:solidFill>
              </a:rPr>
              <a:t>Ecommerce - Cart Functionality</a:t>
            </a:r>
          </a:p>
          <a:p>
            <a:pPr marL="285750" indent="-285750">
              <a:lnSpc>
                <a:spcPct val="150000"/>
              </a:lnSpc>
              <a:buFont typeface="Arial" panose="020B0604020202020204" pitchFamily="34" charset="0"/>
              <a:buChar char="•"/>
            </a:pPr>
            <a:r>
              <a:rPr lang="en-IN" dirty="0">
                <a:solidFill>
                  <a:schemeClr val="bg1"/>
                </a:solidFill>
              </a:rPr>
              <a:t>Webmail - Apple iCloud Mail</a:t>
            </a:r>
          </a:p>
          <a:p>
            <a:pPr marL="285750" indent="-285750">
              <a:lnSpc>
                <a:spcPct val="150000"/>
              </a:lnSpc>
              <a:buFont typeface="Arial" panose="020B0604020202020204" pitchFamily="34" charset="0"/>
              <a:buChar char="•"/>
            </a:pPr>
            <a:r>
              <a:rPr lang="en-IN" dirty="0">
                <a:solidFill>
                  <a:schemeClr val="bg1"/>
                </a:solidFill>
              </a:rPr>
              <a:t>Programming </a:t>
            </a:r>
            <a:r>
              <a:rPr lang="en-IN" dirty="0" err="1">
                <a:solidFill>
                  <a:schemeClr val="bg1"/>
                </a:solidFill>
              </a:rPr>
              <a:t>languagesc</a:t>
            </a:r>
            <a:r>
              <a:rPr lang="en-IN" dirty="0">
                <a:solidFill>
                  <a:schemeClr val="bg1"/>
                </a:solidFill>
              </a:rPr>
              <a:t> - Node.js</a:t>
            </a:r>
          </a:p>
          <a:p>
            <a:pPr marL="285750" indent="-285750">
              <a:lnSpc>
                <a:spcPct val="150000"/>
              </a:lnSpc>
              <a:buFont typeface="Arial" panose="020B0604020202020204" pitchFamily="34" charset="0"/>
              <a:buChar char="•"/>
            </a:pPr>
            <a:r>
              <a:rPr lang="en-IN" dirty="0">
                <a:solidFill>
                  <a:schemeClr val="bg1"/>
                </a:solidFill>
              </a:rPr>
              <a:t>Maps - Apple </a:t>
            </a:r>
            <a:r>
              <a:rPr lang="en-IN" dirty="0" err="1">
                <a:solidFill>
                  <a:schemeClr val="bg1"/>
                </a:solidFill>
              </a:rPr>
              <a:t>MapKit</a:t>
            </a:r>
            <a:r>
              <a:rPr lang="en-IN" dirty="0">
                <a:solidFill>
                  <a:schemeClr val="bg1"/>
                </a:solidFill>
              </a:rPr>
              <a:t> JS(5.x.x)</a:t>
            </a:r>
          </a:p>
          <a:p>
            <a:pPr marL="285750" indent="-285750">
              <a:lnSpc>
                <a:spcPct val="150000"/>
              </a:lnSpc>
              <a:buFont typeface="Arial" panose="020B0604020202020204" pitchFamily="34" charset="0"/>
              <a:buChar char="•"/>
            </a:pPr>
            <a:r>
              <a:rPr lang="en-IN" dirty="0">
                <a:solidFill>
                  <a:schemeClr val="bg1"/>
                </a:solidFill>
              </a:rPr>
              <a:t>Web frameworks - Next.js(12.3.0)</a:t>
            </a:r>
          </a:p>
          <a:p>
            <a:pPr marL="285750" indent="-285750">
              <a:lnSpc>
                <a:spcPct val="150000"/>
              </a:lnSpc>
              <a:buFont typeface="Arial" panose="020B0604020202020204" pitchFamily="34" charset="0"/>
              <a:buChar char="•"/>
            </a:pPr>
            <a:r>
              <a:rPr lang="en-IN" dirty="0">
                <a:solidFill>
                  <a:schemeClr val="bg1"/>
                </a:solidFill>
              </a:rPr>
              <a:t>Web servers - Next.js(12.3.0)</a:t>
            </a:r>
          </a:p>
          <a:p>
            <a:pPr marL="285750" indent="-285750">
              <a:lnSpc>
                <a:spcPct val="150000"/>
              </a:lnSpc>
              <a:buFont typeface="Arial" panose="020B0604020202020204" pitchFamily="34" charset="0"/>
              <a:buChar char="•"/>
            </a:pPr>
            <a:r>
              <a:rPr lang="en-IN" dirty="0">
                <a:solidFill>
                  <a:schemeClr val="bg1"/>
                </a:solidFill>
              </a:rPr>
              <a:t>JavaScript frameworks - React(17.0.1), Next.js(12.3.0)</a:t>
            </a:r>
          </a:p>
          <a:p>
            <a:pPr marL="285750" indent="-285750">
              <a:lnSpc>
                <a:spcPct val="150000"/>
              </a:lnSpc>
              <a:buFont typeface="Arial" panose="020B0604020202020204" pitchFamily="34" charset="0"/>
              <a:buChar char="•"/>
            </a:pPr>
            <a:r>
              <a:rPr lang="en-IN" dirty="0">
                <a:solidFill>
                  <a:schemeClr val="bg1"/>
                </a:solidFill>
              </a:rPr>
              <a:t>Security - HSTS</a:t>
            </a:r>
          </a:p>
          <a:p>
            <a:pPr marL="285750" indent="-285750">
              <a:lnSpc>
                <a:spcPct val="150000"/>
              </a:lnSpc>
              <a:buFont typeface="Arial" panose="020B0604020202020204" pitchFamily="34" charset="0"/>
              <a:buChar char="•"/>
            </a:pPr>
            <a:r>
              <a:rPr lang="en-IN" dirty="0">
                <a:solidFill>
                  <a:schemeClr val="bg1"/>
                </a:solidFill>
              </a:rPr>
              <a:t>Personalisation - Adobe Target(2.10.2)</a:t>
            </a:r>
          </a:p>
          <a:p>
            <a:pPr marL="285750" indent="-285750">
              <a:lnSpc>
                <a:spcPct val="150000"/>
              </a:lnSpc>
              <a:buFont typeface="Arial" panose="020B0604020202020204" pitchFamily="34" charset="0"/>
              <a:buChar char="•"/>
            </a:pPr>
            <a:r>
              <a:rPr lang="en-IN" dirty="0">
                <a:solidFill>
                  <a:schemeClr val="bg1"/>
                </a:solidFill>
              </a:rPr>
              <a:t>JavaScript libraries - </a:t>
            </a:r>
            <a:r>
              <a:rPr lang="en-IN" dirty="0" err="1">
                <a:solidFill>
                  <a:schemeClr val="bg1"/>
                </a:solidFill>
              </a:rPr>
              <a:t>Preact,Lodash</a:t>
            </a:r>
            <a:r>
              <a:rPr lang="en-IN" dirty="0">
                <a:solidFill>
                  <a:schemeClr val="bg1"/>
                </a:solidFill>
              </a:rPr>
              <a:t>(4.17.21)</a:t>
            </a:r>
          </a:p>
          <a:p>
            <a:pPr marL="285750" indent="-285750">
              <a:lnSpc>
                <a:spcPct val="150000"/>
              </a:lnSpc>
              <a:buFont typeface="Arial" panose="020B0604020202020204" pitchFamily="34" charset="0"/>
              <a:buChar char="•"/>
            </a:pPr>
            <a:r>
              <a:rPr lang="en-IN" dirty="0">
                <a:solidFill>
                  <a:schemeClr val="bg1"/>
                </a:solidFill>
              </a:rPr>
              <a:t>Analytics - Adobe Analytics</a:t>
            </a:r>
          </a:p>
          <a:p>
            <a:pPr marL="285750" indent="-285750">
              <a:lnSpc>
                <a:spcPct val="150000"/>
              </a:lnSpc>
              <a:buFont typeface="Arial" panose="020B0604020202020204" pitchFamily="34" charset="0"/>
              <a:buChar char="•"/>
            </a:pPr>
            <a:r>
              <a:rPr lang="en-IN" dirty="0">
                <a:solidFill>
                  <a:schemeClr val="bg1"/>
                </a:solidFill>
              </a:rPr>
              <a:t>A/B Testing - Adobe Target(2.10.2)</a:t>
            </a:r>
          </a:p>
          <a:p>
            <a:pPr marL="285750" indent="-285750">
              <a:lnSpc>
                <a:spcPct val="150000"/>
              </a:lnSpc>
              <a:buFont typeface="Arial" panose="020B0604020202020204" pitchFamily="34" charset="0"/>
              <a:buChar char="•"/>
            </a:pPr>
            <a:r>
              <a:rPr lang="en-IN" dirty="0">
                <a:solidFill>
                  <a:schemeClr val="bg1"/>
                </a:solidFill>
              </a:rPr>
              <a:t>Miscellaneous - Open Graph</a:t>
            </a:r>
          </a:p>
        </p:txBody>
      </p:sp>
    </p:spTree>
    <p:extLst>
      <p:ext uri="{BB962C8B-B14F-4D97-AF65-F5344CB8AC3E}">
        <p14:creationId xmlns:p14="http://schemas.microsoft.com/office/powerpoint/2010/main" val="2645816305"/>
      </p:ext>
    </p:extLst>
  </p:cSld>
  <p:clrMapOvr>
    <a:masterClrMapping/>
  </p:clrMapOvr>
  <p:transition spd="med" advTm="3000">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33058CF4-61E4-4C68-AE88-EF7B7DBF2D2A}"/>
              </a:ext>
            </a:extLst>
          </p:cNvPr>
          <p:cNvSpPr txBox="1"/>
          <p:nvPr/>
        </p:nvSpPr>
        <p:spPr>
          <a:xfrm>
            <a:off x="464270" y="0"/>
            <a:ext cx="11224967" cy="1295868"/>
          </a:xfrm>
          <a:prstGeom prst="rect">
            <a:avLst/>
          </a:prstGeom>
          <a:noFill/>
        </p:spPr>
        <p:txBody>
          <a:bodyPr wrap="square">
            <a:spAutoFit/>
          </a:bodyPr>
          <a:lstStyle/>
          <a:p>
            <a:pPr algn="just">
              <a:lnSpc>
                <a:spcPct val="150000"/>
              </a:lnSpc>
            </a:pPr>
            <a:br>
              <a:rPr lang="en-US" dirty="0"/>
            </a:br>
            <a:r>
              <a:rPr lang="en-US" b="0" i="0" dirty="0">
                <a:solidFill>
                  <a:srgbClr val="ECECEC"/>
                </a:solidFill>
                <a:effectLst/>
                <a:latin typeface="Söhne"/>
              </a:rPr>
              <a:t>I utilized the </a:t>
            </a:r>
            <a:r>
              <a:rPr lang="en-US" b="0" i="0" dirty="0" err="1">
                <a:solidFill>
                  <a:srgbClr val="ECECEC"/>
                </a:solidFill>
                <a:effectLst/>
                <a:latin typeface="Söhne"/>
              </a:rPr>
              <a:t>Wappalyzer</a:t>
            </a:r>
            <a:r>
              <a:rPr lang="en-US" b="0" i="0" dirty="0">
                <a:solidFill>
                  <a:srgbClr val="ECECEC"/>
                </a:solidFill>
                <a:effectLst/>
                <a:latin typeface="Söhne"/>
              </a:rPr>
              <a:t> tool to determine the platform on which the Apple website is developed, and it provided the following report, which I have also attached below.</a:t>
            </a:r>
            <a:endParaRPr lang="en-IN" dirty="0"/>
          </a:p>
        </p:txBody>
      </p:sp>
      <p:pic>
        <p:nvPicPr>
          <p:cNvPr id="7" name="Picture 6">
            <a:extLst>
              <a:ext uri="{FF2B5EF4-FFF2-40B4-BE49-F238E27FC236}">
                <a16:creationId xmlns:a16="http://schemas.microsoft.com/office/drawing/2014/main" id="{201FFEB6-D43E-45CF-8A85-CC38ABA47E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2474" y="1818163"/>
            <a:ext cx="8107051" cy="4342225"/>
          </a:xfrm>
          <a:prstGeom prst="rect">
            <a:avLst/>
          </a:prstGeom>
        </p:spPr>
      </p:pic>
    </p:spTree>
    <p:extLst>
      <p:ext uri="{BB962C8B-B14F-4D97-AF65-F5344CB8AC3E}">
        <p14:creationId xmlns:p14="http://schemas.microsoft.com/office/powerpoint/2010/main" val="970917189"/>
      </p:ext>
    </p:extLst>
  </p:cSld>
  <p:clrMapOvr>
    <a:masterClrMapping/>
  </p:clrMapOvr>
  <p:transition spd="med" advTm="3000">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3" name="Picture 2">
            <a:extLst>
              <a:ext uri="{FF2B5EF4-FFF2-40B4-BE49-F238E27FC236}">
                <a16:creationId xmlns:a16="http://schemas.microsoft.com/office/drawing/2014/main" id="{480B67C0-49A6-43B4-AD0B-EA5A95E6C2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413" y="1017656"/>
            <a:ext cx="4048815" cy="4822688"/>
          </a:xfrm>
          <a:prstGeom prst="rect">
            <a:avLst/>
          </a:prstGeom>
        </p:spPr>
      </p:pic>
      <p:pic>
        <p:nvPicPr>
          <p:cNvPr id="9" name="Picture 8">
            <a:extLst>
              <a:ext uri="{FF2B5EF4-FFF2-40B4-BE49-F238E27FC236}">
                <a16:creationId xmlns:a16="http://schemas.microsoft.com/office/drawing/2014/main" id="{F56908F2-23F1-4B76-849C-31CFCCDB56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9072" y="1017657"/>
            <a:ext cx="3966275" cy="4822688"/>
          </a:xfrm>
          <a:prstGeom prst="rect">
            <a:avLst/>
          </a:prstGeom>
        </p:spPr>
      </p:pic>
    </p:spTree>
    <p:extLst>
      <p:ext uri="{BB962C8B-B14F-4D97-AF65-F5344CB8AC3E}">
        <p14:creationId xmlns:p14="http://schemas.microsoft.com/office/powerpoint/2010/main" val="1155843532"/>
      </p:ext>
    </p:extLst>
  </p:cSld>
  <p:clrMapOvr>
    <a:masterClrMapping/>
  </p:clrMapOvr>
  <p:transition spd="med" advTm="3000">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FEC3FDAC-C475-4184-B3A0-79E5BC3D61E0}"/>
              </a:ext>
            </a:extLst>
          </p:cNvPr>
          <p:cNvSpPr txBox="1"/>
          <p:nvPr/>
        </p:nvSpPr>
        <p:spPr>
          <a:xfrm>
            <a:off x="428623" y="362635"/>
            <a:ext cx="11583651" cy="400110"/>
          </a:xfrm>
          <a:prstGeom prst="rect">
            <a:avLst/>
          </a:prstGeom>
          <a:noFill/>
        </p:spPr>
        <p:txBody>
          <a:bodyPr wrap="square">
            <a:spAutoFit/>
          </a:bodyPr>
          <a:lstStyle/>
          <a:p>
            <a:r>
              <a:rPr lang="en-US" sz="2000" b="0" i="0" u="none" strike="noStrike" dirty="0">
                <a:solidFill>
                  <a:schemeClr val="accent4">
                    <a:lumMod val="60000"/>
                    <a:lumOff val="40000"/>
                  </a:schemeClr>
                </a:solidFill>
                <a:effectLst/>
                <a:latin typeface="Arial" panose="020B0604020202020204" pitchFamily="34" charset="0"/>
              </a:rPr>
              <a:t>TASK 3 Test the website's responsive design and mobile optimization (using lighthouse testing tool) </a:t>
            </a:r>
            <a:endParaRPr lang="en-IN" sz="2000" dirty="0">
              <a:solidFill>
                <a:schemeClr val="accent4">
                  <a:lumMod val="60000"/>
                  <a:lumOff val="40000"/>
                </a:schemeClr>
              </a:solidFill>
            </a:endParaRPr>
          </a:p>
        </p:txBody>
      </p:sp>
      <p:sp>
        <p:nvSpPr>
          <p:cNvPr id="14" name="TextBox 13">
            <a:extLst>
              <a:ext uri="{FF2B5EF4-FFF2-40B4-BE49-F238E27FC236}">
                <a16:creationId xmlns:a16="http://schemas.microsoft.com/office/drawing/2014/main" id="{5D9DB3BA-01CD-404D-98B4-90B0AA14F669}"/>
              </a:ext>
            </a:extLst>
          </p:cNvPr>
          <p:cNvSpPr txBox="1"/>
          <p:nvPr/>
        </p:nvSpPr>
        <p:spPr>
          <a:xfrm>
            <a:off x="428624" y="994172"/>
            <a:ext cx="4943476" cy="400110"/>
          </a:xfrm>
          <a:prstGeom prst="rect">
            <a:avLst/>
          </a:prstGeom>
          <a:noFill/>
        </p:spPr>
        <p:txBody>
          <a:bodyPr wrap="square" rtlCol="0">
            <a:spAutoFit/>
          </a:bodyPr>
          <a:lstStyle/>
          <a:p>
            <a:r>
              <a:rPr lang="en-IN" sz="2000" dirty="0">
                <a:solidFill>
                  <a:schemeClr val="tx2">
                    <a:lumMod val="60000"/>
                    <a:lumOff val="40000"/>
                  </a:schemeClr>
                </a:solidFill>
              </a:rPr>
              <a:t>PAGE: HOME</a:t>
            </a:r>
          </a:p>
        </p:txBody>
      </p:sp>
      <p:pic>
        <p:nvPicPr>
          <p:cNvPr id="13" name="Picture 12">
            <a:extLst>
              <a:ext uri="{FF2B5EF4-FFF2-40B4-BE49-F238E27FC236}">
                <a16:creationId xmlns:a16="http://schemas.microsoft.com/office/drawing/2014/main" id="{47573B61-A7F0-40EC-A6E6-0115853DF63A}"/>
              </a:ext>
            </a:extLst>
          </p:cNvPr>
          <p:cNvPicPr>
            <a:picLocks noChangeAspect="1"/>
          </p:cNvPicPr>
          <p:nvPr/>
        </p:nvPicPr>
        <p:blipFill rotWithShape="1">
          <a:blip r:embed="rId2">
            <a:extLst>
              <a:ext uri="{28A0092B-C50C-407E-A947-70E740481C1C}">
                <a14:useLocalDpi xmlns:a14="http://schemas.microsoft.com/office/drawing/2010/main" val="0"/>
              </a:ext>
            </a:extLst>
          </a:blip>
          <a:srcRect r="1463"/>
          <a:stretch/>
        </p:blipFill>
        <p:spPr>
          <a:xfrm>
            <a:off x="1034250" y="1543942"/>
            <a:ext cx="10123500" cy="4813935"/>
          </a:xfrm>
          <a:prstGeom prst="rect">
            <a:avLst/>
          </a:prstGeom>
        </p:spPr>
      </p:pic>
    </p:spTree>
    <p:extLst>
      <p:ext uri="{BB962C8B-B14F-4D97-AF65-F5344CB8AC3E}">
        <p14:creationId xmlns:p14="http://schemas.microsoft.com/office/powerpoint/2010/main" val="1669008426"/>
      </p:ext>
    </p:extLst>
  </p:cSld>
  <p:clrMapOvr>
    <a:masterClrMapping/>
  </p:clrMapOvr>
  <p:transition spd="med" advTm="3000">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tx1">
                <a:lumMod val="85000"/>
                <a:lumOff val="15000"/>
              </a:schemeClr>
            </a:gs>
            <a:gs pos="31000">
              <a:schemeClr val="tx1">
                <a:lumMod val="75000"/>
                <a:lumOff val="25000"/>
              </a:schemeClr>
            </a:gs>
            <a:gs pos="63000">
              <a:schemeClr val="tx1">
                <a:lumMod val="65000"/>
                <a:lumOff val="35000"/>
              </a:schemeClr>
            </a:gs>
            <a:gs pos="100000">
              <a:schemeClr val="tx1">
                <a:lumMod val="50000"/>
                <a:lumOff val="50000"/>
              </a:schemeClr>
            </a:gs>
          </a:gsLst>
          <a:lin ang="5400000" scaled="1"/>
        </a:grad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DC7EB4D-3AA8-41C3-BF05-9AC4F3AE5199}"/>
              </a:ext>
            </a:extLst>
          </p:cNvPr>
          <p:cNvSpPr>
            <a:spLocks noChangeArrowheads="1"/>
          </p:cNvSpPr>
          <p:nvPr/>
        </p:nvSpPr>
        <p:spPr bwMode="auto">
          <a:xfrm>
            <a:off x="-19050" y="-238125"/>
            <a:ext cx="4140200" cy="0"/>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A87D8911-962B-4BB8-B8D5-8DF90F5CA7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221" y="553720"/>
            <a:ext cx="3765745" cy="5527040"/>
          </a:xfrm>
          <a:prstGeom prst="rect">
            <a:avLst/>
          </a:prstGeom>
        </p:spPr>
      </p:pic>
      <p:pic>
        <p:nvPicPr>
          <p:cNvPr id="10" name="Picture 9">
            <a:extLst>
              <a:ext uri="{FF2B5EF4-FFF2-40B4-BE49-F238E27FC236}">
                <a16:creationId xmlns:a16="http://schemas.microsoft.com/office/drawing/2014/main" id="{057AE2E1-4BD8-4B50-902C-5100C14481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1150" y="553722"/>
            <a:ext cx="3786898" cy="5527038"/>
          </a:xfrm>
          <a:prstGeom prst="rect">
            <a:avLst/>
          </a:prstGeom>
        </p:spPr>
      </p:pic>
      <p:pic>
        <p:nvPicPr>
          <p:cNvPr id="12" name="Picture 11">
            <a:extLst>
              <a:ext uri="{FF2B5EF4-FFF2-40B4-BE49-F238E27FC236}">
                <a16:creationId xmlns:a16="http://schemas.microsoft.com/office/drawing/2014/main" id="{279144C8-DF14-4080-AC29-677E8176F14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6720" y="553720"/>
            <a:ext cx="3765745" cy="5527040"/>
          </a:xfrm>
          <a:prstGeom prst="rect">
            <a:avLst/>
          </a:prstGeom>
        </p:spPr>
      </p:pic>
    </p:spTree>
    <p:extLst>
      <p:ext uri="{BB962C8B-B14F-4D97-AF65-F5344CB8AC3E}">
        <p14:creationId xmlns:p14="http://schemas.microsoft.com/office/powerpoint/2010/main" val="4263494495"/>
      </p:ext>
    </p:extLst>
  </p:cSld>
  <p:clrMapOvr>
    <a:masterClrMapping/>
  </p:clrMapOvr>
  <p:transition spd="med" advTm="3000">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5539</TotalTime>
  <Words>1377</Words>
  <Application>Microsoft Office PowerPoint</Application>
  <PresentationFormat>Widescreen</PresentationFormat>
  <Paragraphs>111</Paragraphs>
  <Slides>22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Bahnschrift Light</vt:lpstr>
      <vt:lpstr>Bodoni MT</vt:lpstr>
      <vt:lpstr>Book Antiqua</vt:lpstr>
      <vt:lpstr>Calibri</vt:lpstr>
      <vt:lpstr>Calibri Light</vt:lpstr>
      <vt:lpstr>Sitka Banner</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SOWMIYA RAVI</dc:creator>
  <cp:lastModifiedBy>SOWMIYA RAVI</cp:lastModifiedBy>
  <cp:revision>41</cp:revision>
  <dcterms:created xsi:type="dcterms:W3CDTF">2024-02-29T09:48:32Z</dcterms:created>
  <dcterms:modified xsi:type="dcterms:W3CDTF">2024-03-07T04:09:48Z</dcterms:modified>
</cp:coreProperties>
</file>

<file path=docProps/thumbnail.jpeg>
</file>